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67"/>
  </p:notesMasterIdLst>
  <p:handoutMasterIdLst>
    <p:handoutMasterId r:id="rId68"/>
  </p:handoutMasterIdLst>
  <p:sldIdLst>
    <p:sldId id="500" r:id="rId3"/>
    <p:sldId id="627" r:id="rId4"/>
    <p:sldId id="827" r:id="rId5"/>
    <p:sldId id="736" r:id="rId6"/>
    <p:sldId id="831" r:id="rId7"/>
    <p:sldId id="710" r:id="rId8"/>
    <p:sldId id="820" r:id="rId9"/>
    <p:sldId id="821" r:id="rId10"/>
    <p:sldId id="822" r:id="rId11"/>
    <p:sldId id="823" r:id="rId12"/>
    <p:sldId id="824" r:id="rId13"/>
    <p:sldId id="825" r:id="rId14"/>
    <p:sldId id="776" r:id="rId15"/>
    <p:sldId id="740" r:id="rId16"/>
    <p:sldId id="826" r:id="rId17"/>
    <p:sldId id="741" r:id="rId18"/>
    <p:sldId id="830" r:id="rId19"/>
    <p:sldId id="777" r:id="rId20"/>
    <p:sldId id="794" r:id="rId21"/>
    <p:sldId id="779" r:id="rId22"/>
    <p:sldId id="780" r:id="rId23"/>
    <p:sldId id="814" r:id="rId24"/>
    <p:sldId id="782" r:id="rId25"/>
    <p:sldId id="737" r:id="rId26"/>
    <p:sldId id="793" r:id="rId27"/>
    <p:sldId id="828" r:id="rId28"/>
    <p:sldId id="785" r:id="rId29"/>
    <p:sldId id="786" r:id="rId30"/>
    <p:sldId id="787" r:id="rId31"/>
    <p:sldId id="742" r:id="rId32"/>
    <p:sldId id="829" r:id="rId33"/>
    <p:sldId id="815" r:id="rId34"/>
    <p:sldId id="743" r:id="rId35"/>
    <p:sldId id="796" r:id="rId36"/>
    <p:sldId id="795" r:id="rId37"/>
    <p:sldId id="744" r:id="rId38"/>
    <p:sldId id="832" r:id="rId39"/>
    <p:sldId id="745" r:id="rId40"/>
    <p:sldId id="797" r:id="rId41"/>
    <p:sldId id="798" r:id="rId42"/>
    <p:sldId id="799" r:id="rId43"/>
    <p:sldId id="716" r:id="rId44"/>
    <p:sldId id="749" r:id="rId45"/>
    <p:sldId id="790" r:id="rId46"/>
    <p:sldId id="750" r:id="rId47"/>
    <p:sldId id="751" r:id="rId48"/>
    <p:sldId id="752" r:id="rId49"/>
    <p:sldId id="801" r:id="rId50"/>
    <p:sldId id="802" r:id="rId51"/>
    <p:sldId id="753" r:id="rId52"/>
    <p:sldId id="754" r:id="rId53"/>
    <p:sldId id="755" r:id="rId54"/>
    <p:sldId id="803" r:id="rId55"/>
    <p:sldId id="721" r:id="rId56"/>
    <p:sldId id="805" r:id="rId57"/>
    <p:sldId id="807" r:id="rId58"/>
    <p:sldId id="808" r:id="rId59"/>
    <p:sldId id="809" r:id="rId60"/>
    <p:sldId id="810" r:id="rId61"/>
    <p:sldId id="811" r:id="rId62"/>
    <p:sldId id="817" r:id="rId63"/>
    <p:sldId id="818" r:id="rId64"/>
    <p:sldId id="819" r:id="rId65"/>
    <p:sldId id="681" r:id="rId66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07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5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26" Type="http://schemas.openxmlformats.org/officeDocument/2006/relationships/slide" Target="slides/slide27.xml"/><Relationship Id="rId39" Type="http://schemas.openxmlformats.org/officeDocument/2006/relationships/slide" Target="slides/slide40.xml"/><Relationship Id="rId21" Type="http://schemas.openxmlformats.org/officeDocument/2006/relationships/slide" Target="slides/slide22.xml"/><Relationship Id="rId34" Type="http://schemas.openxmlformats.org/officeDocument/2006/relationships/slide" Target="slides/slide35.xml"/><Relationship Id="rId42" Type="http://schemas.openxmlformats.org/officeDocument/2006/relationships/slide" Target="slides/slide43.xml"/><Relationship Id="rId47" Type="http://schemas.openxmlformats.org/officeDocument/2006/relationships/slide" Target="slides/slide48.xml"/><Relationship Id="rId50" Type="http://schemas.openxmlformats.org/officeDocument/2006/relationships/slide" Target="slides/slide51.xml"/><Relationship Id="rId55" Type="http://schemas.openxmlformats.org/officeDocument/2006/relationships/slide" Target="slides/slide56.xml"/><Relationship Id="rId7" Type="http://schemas.openxmlformats.org/officeDocument/2006/relationships/slide" Target="slides/slide8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29" Type="http://schemas.openxmlformats.org/officeDocument/2006/relationships/slide" Target="slides/slide30.xml"/><Relationship Id="rId11" Type="http://schemas.openxmlformats.org/officeDocument/2006/relationships/slide" Target="slides/slide12.xml"/><Relationship Id="rId24" Type="http://schemas.openxmlformats.org/officeDocument/2006/relationships/slide" Target="slides/slide25.xml"/><Relationship Id="rId32" Type="http://schemas.openxmlformats.org/officeDocument/2006/relationships/slide" Target="slides/slide33.xml"/><Relationship Id="rId37" Type="http://schemas.openxmlformats.org/officeDocument/2006/relationships/slide" Target="slides/slide38.xml"/><Relationship Id="rId40" Type="http://schemas.openxmlformats.org/officeDocument/2006/relationships/slide" Target="slides/slide41.xml"/><Relationship Id="rId45" Type="http://schemas.openxmlformats.org/officeDocument/2006/relationships/slide" Target="slides/slide46.xml"/><Relationship Id="rId53" Type="http://schemas.openxmlformats.org/officeDocument/2006/relationships/slide" Target="slides/slide54.xml"/><Relationship Id="rId58" Type="http://schemas.openxmlformats.org/officeDocument/2006/relationships/slide" Target="slides/slide59.xml"/><Relationship Id="rId5" Type="http://schemas.openxmlformats.org/officeDocument/2006/relationships/slide" Target="slides/slide6.xml"/><Relationship Id="rId61" Type="http://schemas.openxmlformats.org/officeDocument/2006/relationships/slide" Target="slides/slide62.xml"/><Relationship Id="rId19" Type="http://schemas.openxmlformats.org/officeDocument/2006/relationships/slide" Target="slides/slide20.xml"/><Relationship Id="rId14" Type="http://schemas.openxmlformats.org/officeDocument/2006/relationships/slide" Target="slides/slide15.xml"/><Relationship Id="rId22" Type="http://schemas.openxmlformats.org/officeDocument/2006/relationships/slide" Target="slides/slide23.xml"/><Relationship Id="rId27" Type="http://schemas.openxmlformats.org/officeDocument/2006/relationships/slide" Target="slides/slide28.xml"/><Relationship Id="rId30" Type="http://schemas.openxmlformats.org/officeDocument/2006/relationships/slide" Target="slides/slide31.xml"/><Relationship Id="rId35" Type="http://schemas.openxmlformats.org/officeDocument/2006/relationships/slide" Target="slides/slide36.xml"/><Relationship Id="rId43" Type="http://schemas.openxmlformats.org/officeDocument/2006/relationships/slide" Target="slides/slide44.xml"/><Relationship Id="rId48" Type="http://schemas.openxmlformats.org/officeDocument/2006/relationships/slide" Target="slides/slide49.xml"/><Relationship Id="rId56" Type="http://schemas.openxmlformats.org/officeDocument/2006/relationships/slide" Target="slides/slide57.xml"/><Relationship Id="rId8" Type="http://schemas.openxmlformats.org/officeDocument/2006/relationships/slide" Target="slides/slide9.xml"/><Relationship Id="rId51" Type="http://schemas.openxmlformats.org/officeDocument/2006/relationships/slide" Target="slides/slide52.xml"/><Relationship Id="rId3" Type="http://schemas.openxmlformats.org/officeDocument/2006/relationships/slide" Target="slides/slide4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6.xml"/><Relationship Id="rId33" Type="http://schemas.openxmlformats.org/officeDocument/2006/relationships/slide" Target="slides/slide34.xml"/><Relationship Id="rId38" Type="http://schemas.openxmlformats.org/officeDocument/2006/relationships/slide" Target="slides/slide39.xml"/><Relationship Id="rId46" Type="http://schemas.openxmlformats.org/officeDocument/2006/relationships/slide" Target="slides/slide47.xml"/><Relationship Id="rId59" Type="http://schemas.openxmlformats.org/officeDocument/2006/relationships/slide" Target="slides/slide60.xml"/><Relationship Id="rId20" Type="http://schemas.openxmlformats.org/officeDocument/2006/relationships/slide" Target="slides/slide21.xml"/><Relationship Id="rId41" Type="http://schemas.openxmlformats.org/officeDocument/2006/relationships/slide" Target="slides/slide42.xml"/><Relationship Id="rId54" Type="http://schemas.openxmlformats.org/officeDocument/2006/relationships/slide" Target="slides/slide55.xml"/><Relationship Id="rId62" Type="http://schemas.openxmlformats.org/officeDocument/2006/relationships/slide" Target="slides/slide63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5" Type="http://schemas.openxmlformats.org/officeDocument/2006/relationships/slide" Target="slides/slide16.xml"/><Relationship Id="rId23" Type="http://schemas.openxmlformats.org/officeDocument/2006/relationships/slide" Target="slides/slide24.xml"/><Relationship Id="rId28" Type="http://schemas.openxmlformats.org/officeDocument/2006/relationships/slide" Target="slides/slide29.xml"/><Relationship Id="rId36" Type="http://schemas.openxmlformats.org/officeDocument/2006/relationships/slide" Target="slides/slide37.xml"/><Relationship Id="rId49" Type="http://schemas.openxmlformats.org/officeDocument/2006/relationships/slide" Target="slides/slide50.xml"/><Relationship Id="rId57" Type="http://schemas.openxmlformats.org/officeDocument/2006/relationships/slide" Target="slides/slide58.xml"/><Relationship Id="rId10" Type="http://schemas.openxmlformats.org/officeDocument/2006/relationships/slide" Target="slides/slide11.xml"/><Relationship Id="rId31" Type="http://schemas.openxmlformats.org/officeDocument/2006/relationships/slide" Target="slides/slide32.xml"/><Relationship Id="rId44" Type="http://schemas.openxmlformats.org/officeDocument/2006/relationships/slide" Target="slides/slide45.xml"/><Relationship Id="rId52" Type="http://schemas.openxmlformats.org/officeDocument/2006/relationships/slide" Target="slides/slide53.xml"/><Relationship Id="rId60" Type="http://schemas.openxmlformats.org/officeDocument/2006/relationships/slide" Target="slides/slide61.xml"/><Relationship Id="rId4" Type="http://schemas.openxmlformats.org/officeDocument/2006/relationships/slide" Target="slides/slide5.xml"/><Relationship Id="rId9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© Корпорация Cisco Systems, 2006. Все права защищены.</a:t>
            </a:r>
          </a:p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44">
              <a:lnSpc>
                <a:spcPct val="100000"/>
              </a:lnSpc>
              <a:buNone/>
            </a:pPr>
            <a:fld id="{F1D87D82-C20E-A14D-96BF-2F9FB4F19C0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pPr algn="r" defTabSz="903244">
                <a:lnSpc>
                  <a:spcPct val="100000"/>
                </a:lnSpc>
                <a:buNone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6325611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© Корпорация Cisco Systems, 2006. Все права защищены.</a:t>
            </a:r>
          </a:p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>
                <a:cs typeface="+mn-cs"/>
              </a:defRPr>
            </a:lvl1pPr>
          </a:lstStyle>
          <a:p>
            <a:pPr>
              <a:defRPr/>
            </a:pPr>
            <a:fld id="{340694E2-707B-8C43-812C-541D14ECDE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85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A40FAB2D-8CD3-1A49-9503-4BAEF22FA36A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</a:t>
            </a:fld>
            <a:endParaRPr lang="en-U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buNone/>
            </a:pPr>
            <a:r>
              <a:rPr lang="en-US" sz="1200" b="1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Программа Сетевой академии Cisco</a:t>
            </a:r>
          </a:p>
          <a:p>
            <a:pPr marL="112746" indent="-112746" algn="l" defTabSz="1020745">
              <a:buNone/>
            </a:pPr>
            <a:r>
              <a:rPr lang="en-US" sz="1200" b="1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Введение в сетевые технологии</a:t>
            </a:r>
          </a:p>
          <a:p>
            <a:pPr marL="112746" indent="-112746" algn="l" defTabSz="1020745">
              <a:buNone/>
            </a:pPr>
            <a:r>
              <a:rPr lang="en-US" sz="1300" b="1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Глава 6. Сетевой уровень</a:t>
            </a:r>
            <a:endParaRPr lang="en-GB"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8708AD30-716E-B44B-B340-C6F11DF87A7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10</a:t>
            </a:fld>
            <a:endParaRPr lang="en-US" sz="80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6.1.1</a:t>
            </a:r>
          </a:p>
        </p:txBody>
      </p:sp>
    </p:spTree>
    <p:extLst>
      <p:ext uri="{BB962C8B-B14F-4D97-AF65-F5344CB8AC3E}">
        <p14:creationId xmlns:p14="http://schemas.microsoft.com/office/powerpoint/2010/main" val="3436695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8708AD30-716E-B44B-B340-C6F11DF87A7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11</a:t>
            </a:fld>
            <a:endParaRPr lang="en-US" sz="80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6.1.1</a:t>
            </a:r>
          </a:p>
        </p:txBody>
      </p:sp>
    </p:spTree>
    <p:extLst>
      <p:ext uri="{BB962C8B-B14F-4D97-AF65-F5344CB8AC3E}">
        <p14:creationId xmlns:p14="http://schemas.microsoft.com/office/powerpoint/2010/main" val="2671158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8708AD30-716E-B44B-B340-C6F11DF87A7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12</a:t>
            </a:fld>
            <a:endParaRPr lang="en-US" sz="80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6.1.1</a:t>
            </a:r>
          </a:p>
        </p:txBody>
      </p:sp>
    </p:spTree>
    <p:extLst>
      <p:ext uri="{BB962C8B-B14F-4D97-AF65-F5344CB8AC3E}">
        <p14:creationId xmlns:p14="http://schemas.microsoft.com/office/powerpoint/2010/main" val="3858276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9F2327E6-4734-0841-AA74-337C54BF80B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13</a:t>
            </a:fld>
            <a:endParaRPr lang="en-US" sz="8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6.1.1.2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2268CAEF-2BCA-7644-A1A8-F6B22D55B2B0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14</a:t>
            </a:fld>
            <a:endParaRPr lang="en-US" sz="8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6.1.2.1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2268CAEF-2BCA-7644-A1A8-F6B22D55B2B0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15</a:t>
            </a:fld>
            <a:endParaRPr lang="en-US" sz="8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6.1.2.1</a:t>
            </a:r>
          </a:p>
        </p:txBody>
      </p:sp>
    </p:spTree>
    <p:extLst>
      <p:ext uri="{BB962C8B-B14F-4D97-AF65-F5344CB8AC3E}">
        <p14:creationId xmlns:p14="http://schemas.microsoft.com/office/powerpoint/2010/main" val="3325996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812739F-7512-6D4E-A0F2-870FB8F48F52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16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6.1.2.2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812739F-7512-6D4E-A0F2-870FB8F48F52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17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6.1.2.2</a:t>
            </a:r>
          </a:p>
        </p:txBody>
      </p:sp>
    </p:spTree>
    <p:extLst>
      <p:ext uri="{BB962C8B-B14F-4D97-AF65-F5344CB8AC3E}">
        <p14:creationId xmlns:p14="http://schemas.microsoft.com/office/powerpoint/2010/main" val="2405064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0D7827A-A419-2F4B-90BD-789523B8AA2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18</a:t>
            </a:fld>
            <a:endParaRPr lang="en-US" sz="8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6.1.2.3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1266D9F-733B-C346-B401-53D78326073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19</a:t>
            </a:fld>
            <a:endParaRPr lang="en-US" sz="8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6.1.2.4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B735C18-DF80-624F-ACEC-3ACED0C4E4C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</a:t>
            </a:fld>
            <a:endParaRPr lang="en-US" sz="800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6.0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5A9619F-EDA5-E34B-BB7A-B172C211443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20</a:t>
            </a:fld>
            <a:endParaRPr lang="en-US" sz="8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6.1.2.5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47233767-0219-3F4D-98C5-8749B43C2B3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21</a:t>
            </a:fld>
            <a:endParaRPr lang="en-US" sz="8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6.1.3.2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4F3DA44-AB89-C34C-B3DD-541B66DFC4E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22</a:t>
            </a:fld>
            <a:endParaRPr lang="en-US" sz="8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6.1.3.3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B7BA7AB3-C7CE-0B49-8D1C-EE693BF0213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23</a:t>
            </a:fld>
            <a:endParaRPr lang="en-US" sz="8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6.1.3.4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95892F2-B570-4341-B4FC-5D9B6E6861FC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24</a:t>
            </a:fld>
            <a:endParaRPr lang="en-US" sz="8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6.1.4.1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8A4983B4-79C5-724D-82FD-B55B57B747C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25</a:t>
            </a:fld>
            <a:endParaRPr lang="en-US" sz="8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6.1.4.2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8A4983B4-79C5-724D-82FD-B55B57B747C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26</a:t>
            </a:fld>
            <a:endParaRPr lang="en-US" sz="8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6.1.4.2</a:t>
            </a:r>
          </a:p>
        </p:txBody>
      </p:sp>
    </p:spTree>
    <p:extLst>
      <p:ext uri="{BB962C8B-B14F-4D97-AF65-F5344CB8AC3E}">
        <p14:creationId xmlns:p14="http://schemas.microsoft.com/office/powerpoint/2010/main" val="2765094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7F2CEB61-508C-F949-BD65-5793A449D54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27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6.1.4.3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B5CF643-21DB-2D41-88D4-25D5AFBA751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28</a:t>
            </a:fld>
            <a:endParaRPr lang="en-US" sz="8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6.1.4.4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4424E2C3-FEE7-544A-B9AF-637FB0DD617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29</a:t>
            </a:fld>
            <a:endParaRPr lang="en-US" sz="8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6.1.4.3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B735C18-DF80-624F-ACEC-3ACED0C4E4C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</a:t>
            </a:fld>
            <a:endParaRPr lang="en-US" sz="800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6.0</a:t>
            </a:r>
          </a:p>
        </p:txBody>
      </p:sp>
    </p:spTree>
    <p:extLst>
      <p:ext uri="{BB962C8B-B14F-4D97-AF65-F5344CB8AC3E}">
        <p14:creationId xmlns:p14="http://schemas.microsoft.com/office/powerpoint/2010/main" val="15190792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B8F5A4E-7C58-7449-8DF2-A7199A8F6255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30</a:t>
            </a:fld>
            <a:endParaRPr lang="en-US" sz="8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6.2.1.1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B8F5A4E-7C58-7449-8DF2-A7199A8F6255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31</a:t>
            </a:fld>
            <a:endParaRPr lang="en-US" sz="8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6.2.1.1</a:t>
            </a:r>
          </a:p>
        </p:txBody>
      </p:sp>
    </p:spTree>
    <p:extLst>
      <p:ext uri="{BB962C8B-B14F-4D97-AF65-F5344CB8AC3E}">
        <p14:creationId xmlns:p14="http://schemas.microsoft.com/office/powerpoint/2010/main" val="3167194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A85DAB53-48D8-2748-8A58-541C4A098FE8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32</a:t>
            </a:fld>
            <a:endParaRPr lang="en-US" sz="8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6.2.1.2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D746652-41A5-2549-A992-30CCAE9B67C8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33</a:t>
            </a:fld>
            <a:endParaRPr lang="en-US" sz="8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6.2.1.3 6.2.1.4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9FA997C7-CB27-C04C-B42E-F5D8E392853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34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6.2.1.6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E112535B-7335-504E-B5BD-CAF21BDC6417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35</a:t>
            </a:fld>
            <a:endParaRPr lang="en-US" sz="8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6.2.1.5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2EF8B33C-618A-9A4E-8C0E-4362A21D85E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36</a:t>
            </a:fld>
            <a:endParaRPr lang="en-US" sz="80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6.2.2.1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2EF8B33C-618A-9A4E-8C0E-4362A21D85E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37</a:t>
            </a:fld>
            <a:endParaRPr lang="en-US" sz="80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6.2.2.1</a:t>
            </a:r>
          </a:p>
        </p:txBody>
      </p:sp>
    </p:spTree>
    <p:extLst>
      <p:ext uri="{BB962C8B-B14F-4D97-AF65-F5344CB8AC3E}">
        <p14:creationId xmlns:p14="http://schemas.microsoft.com/office/powerpoint/2010/main" val="22934134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26B2DB4-5C8B-7448-B216-893CDCF38DE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38</a:t>
            </a:fld>
            <a:endParaRPr lang="en-US" sz="80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6.2.2.2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67AFF75-1397-2B43-AD5D-288B9125191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39</a:t>
            </a:fld>
            <a:endParaRPr lang="en-US" sz="8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6.2.2.3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A05E349-FAC2-4F47-836B-4EF6ACED5885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</a:t>
            </a:fld>
            <a:endParaRPr lang="en-US" sz="8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6.1.1.1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23FA1ED9-2908-6C41-8222-345CFCD2C85A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40</a:t>
            </a:fld>
            <a:endParaRPr lang="en-US" sz="80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6.2.2.4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96B5D8A-7827-7142-8D8B-766660C1B99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41</a:t>
            </a:fld>
            <a:endParaRPr lang="en-US" sz="80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6.2.2.5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EEC1162-6FFB-D444-8D3D-3214947CA82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42</a:t>
            </a:fld>
            <a:endParaRPr lang="en-US" sz="80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6.3.1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2FEF0A5A-EED8-D74D-8F77-7227173DD89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43</a:t>
            </a:fld>
            <a:endParaRPr lang="en-US" sz="80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6.3.1.1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02CE1B5-928F-7947-94A1-2E690D513D05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44</a:t>
            </a:fld>
            <a:endParaRPr lang="en-US" sz="80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6.3.1.2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A67E4411-4805-7B45-ACE8-8FD73206C05A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45</a:t>
            </a:fld>
            <a:endParaRPr lang="en-US" sz="80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6.3.1.3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BE2442DA-20DA-CC4B-AEEF-A30B9BBA114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46</a:t>
            </a:fld>
            <a:endParaRPr lang="en-US" sz="8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6.3.1.4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8D93E3E-B648-7048-8AE0-A89EAE9072A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47</a:t>
            </a:fld>
            <a:endParaRPr lang="en-US" sz="80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6.3.1.5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0AFF39B-C87F-8449-965F-6DE6F533B438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48</a:t>
            </a:fld>
            <a:endParaRPr lang="en-US" sz="80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6.3.1.6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4A82CF10-C56B-2949-8EA4-C380F251B940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49</a:t>
            </a:fld>
            <a:endParaRPr lang="en-US" sz="80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6.3.1.7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A05E349-FAC2-4F47-836B-4EF6ACED5885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</a:t>
            </a:fld>
            <a:endParaRPr lang="en-US" sz="8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6.1.1.1</a:t>
            </a:r>
          </a:p>
        </p:txBody>
      </p:sp>
    </p:spTree>
    <p:extLst>
      <p:ext uri="{BB962C8B-B14F-4D97-AF65-F5344CB8AC3E}">
        <p14:creationId xmlns:p14="http://schemas.microsoft.com/office/powerpoint/2010/main" val="42279256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E51FBCE6-6E70-204E-B64F-6073D624E83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50</a:t>
            </a:fld>
            <a:endParaRPr lang="en-US" sz="800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6.3.2.1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BFC6F0B-4990-274E-B788-546095B9621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51</a:t>
            </a:fld>
            <a:endParaRPr lang="en-US" sz="80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6.3.2.2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7CDDE89-822A-8B42-B2B7-279FE8768FD2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52</a:t>
            </a:fld>
            <a:endParaRPr lang="en-US" sz="80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6.3.2.3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E628F96A-B1A7-564B-ABA5-ECA2A04AF09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53</a:t>
            </a:fld>
            <a:endParaRPr lang="en-US" sz="80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6.3.2.4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4992909-FB83-1545-B350-0D22C6D9027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54</a:t>
            </a:fld>
            <a:endParaRPr lang="en-US" sz="800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6.4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AAE2D850-2875-DE47-861A-5C6C45D88760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55</a:t>
            </a:fld>
            <a:endParaRPr lang="en-US" sz="800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6.4.1.1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BA7BA190-6887-B94B-8526-B5189D795D82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56</a:t>
            </a:fld>
            <a:endParaRPr lang="en-US" sz="80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6.4.2.1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B3D34BA-D7A9-7643-BE9F-7C3104CD8DA5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57</a:t>
            </a:fld>
            <a:endParaRPr lang="en-US" sz="80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6.4.2.2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2C941A1B-0C30-964E-A381-D1F55E2B57D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58</a:t>
            </a:fld>
            <a:endParaRPr lang="en-US" sz="800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6.4.3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456D85A9-743D-1547-8B4C-2DEF66CC977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59</a:t>
            </a:fld>
            <a:endParaRPr lang="en-US" sz="800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6.4.3.1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8708AD30-716E-B44B-B340-C6F11DF87A7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</a:t>
            </a:fld>
            <a:endParaRPr lang="en-US" sz="80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6.1.1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72A9E01E-A65F-7F46-A04E-DF9CC91D225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60</a:t>
            </a:fld>
            <a:endParaRPr lang="en-US" sz="80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6.4.3.2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A7AF211-02D4-CA4C-B739-BDD3E82BAC4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61</a:t>
            </a:fld>
            <a:endParaRPr lang="en-US" sz="80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Разделы 1.5 и 1.5.1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A7AF211-02D4-CA4C-B739-BDD3E82BAC4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62</a:t>
            </a:fld>
            <a:endParaRPr lang="en-US" sz="80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Разделы 1.5 и 1.5.1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A7AF211-02D4-CA4C-B739-BDD3E82BAC4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63</a:t>
            </a:fld>
            <a:endParaRPr lang="en-US" sz="80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Разделы 1.5 и 1.5.1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8708AD30-716E-B44B-B340-C6F11DF87A7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7</a:t>
            </a:fld>
            <a:endParaRPr lang="en-US" sz="80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6.1.1</a:t>
            </a:r>
          </a:p>
        </p:txBody>
      </p:sp>
    </p:spTree>
    <p:extLst>
      <p:ext uri="{BB962C8B-B14F-4D97-AF65-F5344CB8AC3E}">
        <p14:creationId xmlns:p14="http://schemas.microsoft.com/office/powerpoint/2010/main" val="2546232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8708AD30-716E-B44B-B340-C6F11DF87A7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8</a:t>
            </a:fld>
            <a:endParaRPr lang="en-US" sz="80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6.1.1</a:t>
            </a:r>
          </a:p>
        </p:txBody>
      </p:sp>
    </p:spTree>
    <p:extLst>
      <p:ext uri="{BB962C8B-B14F-4D97-AF65-F5344CB8AC3E}">
        <p14:creationId xmlns:p14="http://schemas.microsoft.com/office/powerpoint/2010/main" val="269293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8708AD30-716E-B44B-B340-C6F11DF87A7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9</a:t>
            </a:fld>
            <a:endParaRPr lang="en-US" sz="80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6.1.1</a:t>
            </a:r>
          </a:p>
        </p:txBody>
      </p:sp>
    </p:spTree>
    <p:extLst>
      <p:ext uri="{BB962C8B-B14F-4D97-AF65-F5344CB8AC3E}">
        <p14:creationId xmlns:p14="http://schemas.microsoft.com/office/powerpoint/2010/main" val="2264713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Корпорация Cisco Systems, 2007–2010. Все права защищены.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Общедоступная информация корпорации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ITE PC v4.1</a:t>
            </a:r>
          </a:p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Глава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43D844E5-4C11-CD4D-BDFA-5BA7616DB575}" type="slidenum">
              <a:rPr lang="en-US" sz="10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2068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80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92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577887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10CF1282-E12F-0748-BB44-EA9ADFDAC0D6}" type="slidenum">
              <a:rPr lang="en-US" sz="10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Rectangle 278"/>
          <p:cNvSpPr>
            <a:spLocks noChangeArrowheads="1"/>
          </p:cNvSpPr>
          <p:nvPr userDrawn="1"/>
        </p:nvSpPr>
        <p:spPr bwMode="auto">
          <a:xfrm>
            <a:off x="2962275" y="6672263"/>
            <a:ext cx="2604020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ru-RU" sz="700" b="0" i="0" noProof="0" dirty="0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Корпорация Cisco Systems, 2014. Все права защищены.</a:t>
            </a:r>
            <a:endParaRPr lang="ru-RU" sz="700" b="0" i="0" noProof="0" dirty="0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2" name="Rectangle 279"/>
          <p:cNvSpPr>
            <a:spLocks noChangeArrowheads="1"/>
          </p:cNvSpPr>
          <p:nvPr userDrawn="1"/>
        </p:nvSpPr>
        <p:spPr bwMode="auto">
          <a:xfrm>
            <a:off x="5461715" y="6672263"/>
            <a:ext cx="2312273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ru-RU" sz="700" b="0" i="0" noProof="0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Конфиденциальная информация корпорации Cisco</a:t>
            </a:r>
            <a:endParaRPr lang="ru-RU" sz="700" b="0" i="0" noProof="0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716115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00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3468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44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16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51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689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832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968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9157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476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76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698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67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74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2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890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1808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44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ITE PC v4.1</a:t>
            </a:r>
          </a:p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Глава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C95F9FD0-88F3-5244-8B65-7949B245539C}" type="slidenum">
              <a:rPr lang="en-US" sz="10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Корпорация Cisco Systems, 2007–2010. Все права защищены.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Общедоступная информация корпорации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5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675" y="393700"/>
            <a:ext cx="87725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BFB9F3DE-403E-1C4B-A3E0-6230A9798A2E}" type="slidenum">
              <a:rPr lang="en-US" sz="10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2725" y="1379538"/>
            <a:ext cx="87344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78"/>
          <p:cNvSpPr>
            <a:spLocks noChangeArrowheads="1"/>
          </p:cNvSpPr>
          <p:nvPr userDrawn="1"/>
        </p:nvSpPr>
        <p:spPr bwMode="auto">
          <a:xfrm>
            <a:off x="2962275" y="6672263"/>
            <a:ext cx="2604020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ru-RU" sz="700" b="0" i="0" noProof="0" dirty="0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Корпорация Cisco Systems, 2014. Все права защищены.</a:t>
            </a:r>
            <a:endParaRPr lang="ru-RU" sz="700" b="0" i="0" noProof="0" dirty="0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" name="Rectangle 279"/>
          <p:cNvSpPr>
            <a:spLocks noChangeArrowheads="1"/>
          </p:cNvSpPr>
          <p:nvPr userDrawn="1"/>
        </p:nvSpPr>
        <p:spPr bwMode="auto">
          <a:xfrm>
            <a:off x="5461715" y="6672263"/>
            <a:ext cx="2312273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ru-RU" sz="700" b="0" i="0" noProof="0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Конфиденциальная информация корпорации Cisco</a:t>
            </a:r>
            <a:endParaRPr lang="ru-RU" sz="700" b="0" i="0" noProof="0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algn="l" defTabSz="814365">
              <a:spcBef>
                <a:spcPct val="0"/>
              </a:spcBef>
              <a:buNone/>
            </a:pPr>
            <a:r>
              <a:rPr lang="ru-RU" sz="2800" b="0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Глава 6.</a:t>
            </a:r>
            <a:br>
              <a:rPr lang="ru-RU" sz="2800" b="0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800" b="0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Сетевой уровень</a:t>
            </a:r>
            <a:endParaRPr lang="ru-RU" sz="280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marL="0" indent="0">
              <a:buNone/>
            </a:pPr>
            <a:r>
              <a:rPr lang="ru-RU" sz="2400" b="1" i="0" smtClean="0">
                <a:solidFill>
                  <a:srgbClr val="000000"/>
                </a:solidFill>
                <a:latin typeface="Arial"/>
              </a:rPr>
              <a:t>Введение в сетевые технологии</a:t>
            </a:r>
            <a:endParaRPr lang="ru-RU" sz="2400" b="1" i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727339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Протоколы сетевого уровня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 в процессе обмена данными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3023" y="3926542"/>
            <a:ext cx="19480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Сегменты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68" y="1565539"/>
            <a:ext cx="7249537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437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727339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Протоколы сетевого уровня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 в процессе обмена данными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3023" y="3926542"/>
            <a:ext cx="19480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Сегменты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22" y="1565539"/>
            <a:ext cx="7226786" cy="485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874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727339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Протоколы сетевого уровня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 в процессе обмена данными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3023" y="3926542"/>
            <a:ext cx="19480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Сегменты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73" y="1667435"/>
            <a:ext cx="7149720" cy="483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875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 в процессе обмена данными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Протоколы сетевого уровня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741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Типичные протоколы сетевого уровня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IP-протокол версии 4 (IPv4)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IP-протокол версии 6 (IPv6)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ru-RU" dirty="0" smtClean="0">
              <a:latin typeface="Arial" charset="0"/>
            </a:endParaRPr>
          </a:p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Устаревшие протоколы сетевого уровня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Межсетевой пакетный обмен (протокол IPX компании Novell)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AppleTalk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Сетевая служба без привязки к соединениям (CLNS/DECNet)</a:t>
            </a:r>
            <a:endParaRPr lang="ru-RU" dirty="0">
              <a:latin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Характеристики протокола IP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Характеристики IP-сети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9458" name="Picture 3"/>
          <p:cNvPicPr>
            <a:picLocks noChangeAspect="1" noChangeArrowheads="1"/>
          </p:cNvPicPr>
          <p:nvPr/>
        </p:nvPicPr>
        <p:blipFill>
          <a:blip r:embed="rId3"/>
          <a:srcRect t="4879" r="1630" b="7145"/>
          <a:stretch>
            <a:fillRect/>
          </a:stretch>
        </p:blipFill>
        <p:spPr bwMode="auto">
          <a:xfrm>
            <a:off x="935544" y="1231900"/>
            <a:ext cx="7506137" cy="3621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8804" y="4967344"/>
            <a:ext cx="8401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1" dirty="0">
                <a:solidFill>
                  <a:srgbClr val="333333"/>
                </a:solidFill>
                <a:latin typeface="CiscoSansTTLight"/>
              </a:rPr>
              <a:t>IP</a:t>
            </a:r>
            <a:r>
              <a:rPr lang="ru-RU" sz="2000" dirty="0">
                <a:solidFill>
                  <a:srgbClr val="333333"/>
                </a:solidFill>
                <a:latin typeface="CiscoSansTTLight"/>
              </a:rPr>
              <a:t> — это сервис сетевого уровня, который реализовывается набором протоколов TCP/IP</a:t>
            </a:r>
            <a:r>
              <a:rPr lang="ru-RU" sz="2000" dirty="0" smtClean="0">
                <a:solidFill>
                  <a:srgbClr val="333333"/>
                </a:solidFill>
                <a:latin typeface="CiscoSansTTLight"/>
              </a:rPr>
              <a:t>.  Он </a:t>
            </a:r>
            <a:r>
              <a:rPr lang="ru-RU" sz="2000" dirty="0">
                <a:solidFill>
                  <a:srgbClr val="333333"/>
                </a:solidFill>
                <a:latin typeface="CiscoSansTTLight"/>
              </a:rPr>
              <a:t>обеспечивает </a:t>
            </a:r>
            <a:r>
              <a:rPr lang="ru-RU" sz="2000" dirty="0" smtClean="0">
                <a:solidFill>
                  <a:srgbClr val="333333"/>
                </a:solidFill>
                <a:latin typeface="CiscoSansTTLight"/>
              </a:rPr>
              <a:t>доставк</a:t>
            </a:r>
            <a:r>
              <a:rPr lang="ru-RU" sz="2000" dirty="0">
                <a:solidFill>
                  <a:srgbClr val="333333"/>
                </a:solidFill>
                <a:latin typeface="CiscoSansTTLight"/>
              </a:rPr>
              <a:t>у</a:t>
            </a:r>
            <a:r>
              <a:rPr lang="ru-RU" sz="2000" dirty="0" smtClean="0">
                <a:solidFill>
                  <a:srgbClr val="333333"/>
                </a:solidFill>
                <a:latin typeface="CiscoSansTTLight"/>
              </a:rPr>
              <a:t> </a:t>
            </a:r>
            <a:r>
              <a:rPr lang="ru-RU" sz="2000" dirty="0">
                <a:solidFill>
                  <a:srgbClr val="333333"/>
                </a:solidFill>
                <a:latin typeface="CiscoSansTTLight"/>
              </a:rPr>
              <a:t>пакета от узла источника к узлу назначения </a:t>
            </a:r>
            <a:endParaRPr lang="en-US" sz="20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Характеристики протокола IP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Характеристики IP-сети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8187" y="1333948"/>
            <a:ext cx="7455049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333333"/>
                </a:solidFill>
                <a:latin typeface="CiscoSansTTLight"/>
              </a:rPr>
              <a:t>Без </a:t>
            </a:r>
            <a:r>
              <a:rPr lang="ru-RU" sz="3200" b="1" dirty="0">
                <a:solidFill>
                  <a:srgbClr val="333333"/>
                </a:solidFill>
                <a:latin typeface="CiscoSansTTLight"/>
              </a:rPr>
              <a:t>установления соединения</a:t>
            </a:r>
            <a:r>
              <a:rPr lang="ru-RU" sz="3200" dirty="0">
                <a:solidFill>
                  <a:srgbClr val="333333"/>
                </a:solidFill>
                <a:latin typeface="CiscoSansTTLight"/>
              </a:rPr>
              <a:t>: перед отправкой пакетов данных соединение с узлом назначения не устанавливается</a:t>
            </a:r>
            <a:r>
              <a:rPr lang="ru-RU" sz="3200" dirty="0" smtClean="0">
                <a:solidFill>
                  <a:srgbClr val="333333"/>
                </a:solidFill>
                <a:latin typeface="CiscoSansTTLigh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3200" dirty="0">
              <a:solidFill>
                <a:srgbClr val="333333"/>
              </a:solidFill>
              <a:latin typeface="CiscoSansTTLigh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333333"/>
                </a:solidFill>
                <a:latin typeface="CiscoSansTTLight"/>
              </a:rPr>
              <a:t>Доставка с максимальными усилиями (ненадёжная)</a:t>
            </a:r>
            <a:r>
              <a:rPr lang="ru-RU" sz="3200" dirty="0">
                <a:solidFill>
                  <a:srgbClr val="333333"/>
                </a:solidFill>
                <a:latin typeface="CiscoSansTTLight"/>
              </a:rPr>
              <a:t>: доставка пакетов не гарантируется</a:t>
            </a:r>
            <a:r>
              <a:rPr lang="ru-RU" sz="3200" dirty="0" smtClean="0">
                <a:solidFill>
                  <a:srgbClr val="333333"/>
                </a:solidFill>
                <a:latin typeface="CiscoSansTTLigh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3200" dirty="0">
              <a:solidFill>
                <a:srgbClr val="333333"/>
              </a:solidFill>
              <a:latin typeface="CiscoSansTTLigh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333333"/>
                </a:solidFill>
                <a:latin typeface="CiscoSansTTLight"/>
              </a:rPr>
              <a:t>Независимость от среды</a:t>
            </a:r>
            <a:r>
              <a:rPr lang="ru-RU" sz="3200" dirty="0">
                <a:solidFill>
                  <a:srgbClr val="333333"/>
                </a:solidFill>
                <a:latin typeface="CiscoSansTTLight"/>
              </a:rPr>
              <a:t>: функционирует независимо от среды, в которой передаются данные.</a:t>
            </a:r>
            <a:endParaRPr lang="ru-RU" sz="3200" b="0" i="0" dirty="0">
              <a:solidFill>
                <a:srgbClr val="333333"/>
              </a:solidFill>
              <a:effectLst/>
              <a:latin typeface="CiscoSansTTLight"/>
            </a:endParaRPr>
          </a:p>
        </p:txBody>
      </p:sp>
    </p:spTree>
    <p:extLst>
      <p:ext uri="{BB962C8B-B14F-4D97-AF65-F5344CB8AC3E}">
        <p14:creationId xmlns:p14="http://schemas.microsoft.com/office/powerpoint/2010/main" val="166123579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Характеристики протокола IP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IP-сеть: без установления соединения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-113376" y="1455008"/>
            <a:ext cx="6778934" cy="5247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66142" y="1520593"/>
            <a:ext cx="2300642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CiscoSansTTLight"/>
              </a:rPr>
              <a:t> </a:t>
            </a:r>
            <a:r>
              <a:rPr lang="ru-RU" sz="2000" dirty="0">
                <a:solidFill>
                  <a:srgbClr val="333333"/>
                </a:solidFill>
                <a:latin typeface="CiscoSansTTLight"/>
              </a:rPr>
              <a:t>IP является протоколом без установления соединения, а это означает, что перед отправкой данных выделенное сквозное соединение не устанавливается.</a:t>
            </a:r>
            <a:endParaRPr lang="en-US" sz="20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Характеристики протокола IP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IP-сеть: без установления соединения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86045"/>
            <a:ext cx="7342909" cy="518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422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591412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Характеристики протокола IP</a:t>
            </a: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IP-сеть: попытка доставки без гарантированного результата</a:t>
            </a:r>
            <a:endParaRPr lang="ru-RU" sz="28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3554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5672" y="1429612"/>
            <a:ext cx="6372456" cy="524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38153" y="1699709"/>
            <a:ext cx="2528047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solidFill>
                  <a:srgbClr val="333333"/>
                </a:solidFill>
                <a:latin typeface="CiscoSansTTLight"/>
              </a:rPr>
              <a:t>«Ненадёжный» протокол — тот, который не способен контролировать не доставленные или повреждённые пакеты и восстанавливаться в случае их появления.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Характеристики протокола IP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IP-сеть: независимость от среды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5602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4351" y="1231900"/>
            <a:ext cx="6193267" cy="5389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15953" y="1516828"/>
            <a:ext cx="235024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333333"/>
                </a:solidFill>
                <a:latin typeface="CiscoSansTTLight"/>
              </a:rPr>
              <a:t> любой отдельный пакет IP может передаваться по кабелю (с помощью электрических импульсов, например оптических сигналов по волоконному кабелю) или в виде радиосигналов в беспроводных сетях.</a:t>
            </a:r>
            <a:endParaRPr lang="en-US" sz="20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70" y="1214982"/>
            <a:ext cx="6750255" cy="5437383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Пакет IPv4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Инкапсуляция в IP-сети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/>
          <a:srcRect b="5591"/>
          <a:stretch>
            <a:fillRect/>
          </a:stretch>
        </p:blipFill>
        <p:spPr bwMode="auto">
          <a:xfrm>
            <a:off x="422335" y="1231900"/>
            <a:ext cx="5741050" cy="5231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46980" y="2305535"/>
            <a:ext cx="2635624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CiscoSansTTLight"/>
              </a:rPr>
              <a:t>Протокол IP инкапсулирует, или упаковывает, сегмент транспортного уровня путём добавления заголовка IP. 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Пакет IPv4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Заголовок пакета IPv4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86" y="1231900"/>
            <a:ext cx="6416701" cy="5472052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Пакет IPv4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Поля заголовков IPv4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64" y="1231900"/>
            <a:ext cx="6316484" cy="532566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Пакет IPv4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Примеры заголовков IPv4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0" y="1386931"/>
            <a:ext cx="7740236" cy="4981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 в процессе обмена данными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Ограничения IPv4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35842" name="Content Placeholder 1"/>
          <p:cNvSpPr>
            <a:spLocks noGrp="1"/>
          </p:cNvSpPr>
          <p:nvPr>
            <p:ph idx="1"/>
          </p:nvPr>
        </p:nvSpPr>
        <p:spPr>
          <a:xfrm>
            <a:off x="212725" y="1379538"/>
            <a:ext cx="8734425" cy="4030662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Истощение IP-адресов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Расширение таблицы </a:t>
            </a:r>
            <a:r>
              <a:rPr lang="ru-RU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маршрутизации в Интернете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Отсутствие сквозного соединения </a:t>
            </a:r>
            <a:endParaRPr lang="ru-RU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  <a:p>
            <a:pPr marL="0" indent="0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None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(NAT</a:t>
            </a:r>
            <a:r>
              <a:rPr lang="en-US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)</a:t>
            </a:r>
            <a:endParaRPr lang="ru-RU" sz="2400" b="0" i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5843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198" y="1284289"/>
            <a:ext cx="3078163" cy="462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 в процессе обмена данными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Краткое описание IPv6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3789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Увеличенное пространство адресов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Улучшенная обработка пакетов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Отсутствие необходимости в использовании NAT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Встроенная система безопасности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4 миллиарда IPv4-адресов</a:t>
            </a:r>
            <a:r>
              <a:rPr lang="en-US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4 000 000 000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340 ундециллионов IPv6-адресов</a:t>
            </a:r>
            <a:b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340 000 000 000 000 000 000 000 000 000 000 000 000</a:t>
            </a:r>
            <a:endParaRPr lang="ru-RU" sz="2400" b="0" i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 в процессе обмена данными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Краткое описание IPv6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2" y="1444487"/>
            <a:ext cx="8263410" cy="499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110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 l="1755" r="1051"/>
          <a:stretch>
            <a:fillRect/>
          </a:stretch>
        </p:blipFill>
        <p:spPr bwMode="auto">
          <a:xfrm>
            <a:off x="4546600" y="1714500"/>
            <a:ext cx="4583848" cy="38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Пакет IPv6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Инкапсуляция IPv6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/>
          <a:srcRect l="1255" r="1203"/>
          <a:stretch>
            <a:fillRect/>
          </a:stretch>
        </p:blipFill>
        <p:spPr bwMode="auto">
          <a:xfrm>
            <a:off x="7906" y="1676400"/>
            <a:ext cx="4564094" cy="359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Пакет IPv6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Заголовок пакета IPv6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026" name="Picture 2" descr="E:\Work\CIE105259_Netacad Team\ITN course\RUS\en_ITN_Instructor-PPTs\Chapter6\ITN_instructorPPT_Chapter6_Page19.jpg"/>
          <p:cNvPicPr>
            <a:picLocks noChangeAspect="1" noChangeArrowheads="1"/>
          </p:cNvPicPr>
          <p:nvPr/>
        </p:nvPicPr>
        <p:blipFill>
          <a:blip r:embed="rId3"/>
          <a:srcRect t="4966" b="3633"/>
          <a:stretch>
            <a:fillRect/>
          </a:stretch>
        </p:blipFill>
        <p:spPr bwMode="auto">
          <a:xfrm>
            <a:off x="687388" y="1295400"/>
            <a:ext cx="7643812" cy="5224036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Пакет IPv6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Пример заголовка IPv6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1390650"/>
            <a:ext cx="7040563" cy="499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600" dirty="0">
                <a:solidFill>
                  <a:srgbClr val="333333"/>
                </a:solidFill>
                <a:latin typeface="CiscoSansTTLight"/>
              </a:rPr>
              <a:t>Протоколы </a:t>
            </a:r>
            <a:r>
              <a:rPr lang="ru-RU" sz="3600" b="1" dirty="0">
                <a:solidFill>
                  <a:srgbClr val="333333"/>
                </a:solidFill>
                <a:latin typeface="CiscoSansTTLight"/>
              </a:rPr>
              <a:t>сетевого уровня </a:t>
            </a:r>
            <a:r>
              <a:rPr lang="ru-RU" sz="3600" dirty="0">
                <a:solidFill>
                  <a:srgbClr val="333333"/>
                </a:solidFill>
                <a:latin typeface="CiscoSansTTLight"/>
              </a:rPr>
              <a:t>модели OSI определяют адресацию и процессы, которые позволяют упаковывать и передавать данные транспортного уровня. </a:t>
            </a:r>
            <a:endParaRPr lang="en-US" sz="3600" dirty="0" smtClean="0">
              <a:solidFill>
                <a:srgbClr val="333333"/>
              </a:solidFill>
              <a:latin typeface="CiscoSansTTLight"/>
            </a:endParaRPr>
          </a:p>
          <a:p>
            <a:r>
              <a:rPr lang="ru-RU" sz="3600" b="1" dirty="0" smtClean="0">
                <a:solidFill>
                  <a:srgbClr val="333333"/>
                </a:solidFill>
                <a:latin typeface="CiscoSansTTLight"/>
              </a:rPr>
              <a:t>Инкапсуляция</a:t>
            </a:r>
            <a:r>
              <a:rPr lang="ru-RU" sz="3600" dirty="0" smtClean="0">
                <a:solidFill>
                  <a:srgbClr val="333333"/>
                </a:solidFill>
                <a:latin typeface="CiscoSansTTLight"/>
              </a:rPr>
              <a:t> </a:t>
            </a:r>
            <a:r>
              <a:rPr lang="ru-RU" sz="3600" dirty="0">
                <a:solidFill>
                  <a:srgbClr val="333333"/>
                </a:solidFill>
                <a:latin typeface="CiscoSansTTLight"/>
              </a:rPr>
              <a:t>сетевого уровня обеспечивает прохождение данных по сети к адресату (или другой сети) с минимальной нагрузкой.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5619928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Таблицы маршрутизации узлов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Решение о перенаправлении пакета узла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44" y="1421250"/>
            <a:ext cx="7413073" cy="35033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04277" y="3692014"/>
            <a:ext cx="421572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ru-RU" dirty="0" smtClean="0"/>
              <a:t>Самому себе (</a:t>
            </a:r>
            <a:r>
              <a:rPr lang="en-US" dirty="0" smtClean="0"/>
              <a:t>loopback 127.0.0.1</a:t>
            </a:r>
            <a:r>
              <a:rPr lang="ru-RU" dirty="0" smtClean="0"/>
              <a:t>)</a:t>
            </a:r>
            <a:endParaRPr lang="en-US" dirty="0" smtClean="0"/>
          </a:p>
          <a:p>
            <a:pPr marL="457200" indent="-457200" algn="l">
              <a:buAutoNum type="arabicPeriod"/>
            </a:pPr>
            <a:r>
              <a:rPr lang="ru-RU" dirty="0" smtClean="0"/>
              <a:t>Локальному узлу</a:t>
            </a:r>
          </a:p>
          <a:p>
            <a:pPr marL="457200" indent="-457200" algn="l">
              <a:buAutoNum type="arabicPeriod"/>
            </a:pPr>
            <a:r>
              <a:rPr lang="ru-RU" dirty="0" smtClean="0"/>
              <a:t>Удаленному узлу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238120"/>
            <a:ext cx="89662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Какому узлу адресован пакет — локальному или удалённому — определяется комбинацией IP-адреса и маски подсети устройства </a:t>
            </a:r>
            <a:r>
              <a:rPr lang="ru-RU" dirty="0" smtClean="0"/>
              <a:t>источника, </a:t>
            </a:r>
            <a:r>
              <a:rPr lang="ru-RU" dirty="0"/>
              <a:t>которые сравниваются с IP-адресом и маской подсети устройства назначения.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Таблицы маршрутизации узлов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Решение о перенаправлении пакета узла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8130" name="Content Placeholder 20"/>
          <p:cNvPicPr>
            <a:picLocks noGrp="1" noChangeAspect="1"/>
          </p:cNvPicPr>
          <p:nvPr>
            <p:ph idx="1"/>
          </p:nvPr>
        </p:nvPicPr>
        <p:blipFill>
          <a:blip r:embed="rId3"/>
          <a:srcRect t="7834" b="8770"/>
          <a:stretch>
            <a:fillRect/>
          </a:stretch>
        </p:blipFill>
        <p:spPr>
          <a:xfrm>
            <a:off x="0" y="1375717"/>
            <a:ext cx="5364441" cy="2858546"/>
          </a:xfrm>
        </p:spPr>
      </p:pic>
      <p:sp>
        <p:nvSpPr>
          <p:cNvPr id="3" name="Прямоугольник 2"/>
          <p:cNvSpPr/>
          <p:nvPr/>
        </p:nvSpPr>
        <p:spPr>
          <a:xfrm>
            <a:off x="5340350" y="1990162"/>
            <a:ext cx="36258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333333"/>
                </a:solidFill>
                <a:latin typeface="CiscoSansTTLight"/>
              </a:rPr>
              <a:t>Шлюз по </a:t>
            </a:r>
            <a:r>
              <a:rPr lang="ru-RU" sz="2000" b="1" dirty="0" smtClean="0">
                <a:solidFill>
                  <a:srgbClr val="333333"/>
                </a:solidFill>
                <a:latin typeface="CiscoSansTTLight"/>
              </a:rPr>
              <a:t>умолчанию (маршрутизатор) </a:t>
            </a:r>
            <a:r>
              <a:rPr lang="ru-RU" sz="2000" dirty="0">
                <a:solidFill>
                  <a:srgbClr val="333333"/>
                </a:solidFill>
                <a:latin typeface="CiscoSansTTLight"/>
              </a:rPr>
              <a:t>— это устройство, которое направляет трафик из локальной сети к устройствам в удалённых сетях.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28076" y="4779749"/>
            <a:ext cx="818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333333"/>
                </a:solidFill>
                <a:latin typeface="CiscoSansTTLight"/>
              </a:rPr>
              <a:t>Шлюз по умолчанию, в роли которого чаще всего выступает маршрутизатор, </a:t>
            </a:r>
            <a:r>
              <a:rPr lang="ru-RU" sz="2000" b="1" dirty="0">
                <a:solidFill>
                  <a:srgbClr val="333333"/>
                </a:solidFill>
                <a:latin typeface="CiscoSansTTLight"/>
              </a:rPr>
              <a:t>сохраняет таблицу маршрутизации</a:t>
            </a:r>
            <a:r>
              <a:rPr lang="ru-RU" sz="2000" dirty="0">
                <a:solidFill>
                  <a:srgbClr val="333333"/>
                </a:solidFill>
                <a:latin typeface="CiscoSansTTLight"/>
              </a:rPr>
              <a:t>. 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75733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Таблицы маршрутизации узлов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Шлюз по умолчанию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4813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На узлах должна храниться их собственная локальная таблица маршрутизации, чтобы пакеты сетевого уровня гарантированно направлялись в нужную сеть назначения. Как правило, локальная таблица узла содержит следующие данные: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прямое подключение;</a:t>
            </a:r>
            <a:endParaRPr lang="ru-RU" dirty="0" smtClean="0"/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маршрут локальной сети;</a:t>
            </a:r>
            <a:endParaRPr lang="ru-RU" dirty="0" smtClean="0"/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локальный маршрут по умолчанию.</a:t>
            </a:r>
            <a:endParaRPr lang="ru-RU" dirty="0">
              <a:latin typeface="Arial" charset="0"/>
            </a:endParaRPr>
          </a:p>
        </p:txBody>
      </p:sp>
      <p:sp>
        <p:nvSpPr>
          <p:cNvPr id="50179" name="TextBox 12"/>
          <p:cNvSpPr txBox="1">
            <a:spLocks noChangeArrowheads="1"/>
          </p:cNvSpPr>
          <p:nvPr/>
        </p:nvSpPr>
        <p:spPr bwMode="auto">
          <a:xfrm>
            <a:off x="5226050" y="3195638"/>
            <a:ext cx="29686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R</a:t>
            </a:r>
            <a:endParaRPr lang="ru-RU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Таблицы маршрутизации узлов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Таблица маршрутизации узлов IPv4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900"/>
            <a:ext cx="7079673" cy="553394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7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Таблицы маршрутизации узлов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1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Пример таблицы маршрутизации узла IPv4</a:t>
            </a:r>
            <a:endParaRPr lang="ru-RU" sz="31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49" y="1231900"/>
            <a:ext cx="6040961" cy="5472808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7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Таблицы маршрутизации узлов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1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Пример таблицы маршрутизации узла IPv4</a:t>
            </a:r>
            <a:endParaRPr lang="ru-RU" sz="31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4274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1360488"/>
            <a:ext cx="5635625" cy="502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529627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Таблицы маршрутизации маршрутизатора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Решение о перенаправлении пакета маршрутизатора</a:t>
            </a:r>
            <a:endParaRPr lang="ru-RU" sz="28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8370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t="5836" b="7522"/>
          <a:stretch>
            <a:fillRect/>
          </a:stretch>
        </p:blipFill>
        <p:spPr>
          <a:xfrm>
            <a:off x="616518" y="1775459"/>
            <a:ext cx="7574982" cy="4777731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529627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Таблицы маршрутизации маршрутизатора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Решение о перенаправлении пакета маршрутизатора</a:t>
            </a:r>
            <a:endParaRPr lang="ru-RU" sz="28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31775" y="2042160"/>
            <a:ext cx="8734425" cy="409860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таблице маршрутизации маршрутизатора хранится следующая </a:t>
            </a:r>
            <a:r>
              <a:rPr lang="ru-RU" dirty="0" smtClean="0"/>
              <a:t>информация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b="1" dirty="0"/>
              <a:t>Маршруты с прямым </a:t>
            </a:r>
            <a:r>
              <a:rPr lang="ru-RU" b="1" dirty="0" smtClean="0"/>
              <a:t>подключением</a:t>
            </a:r>
            <a:endParaRPr lang="en-US" b="1" dirty="0" smtClean="0"/>
          </a:p>
          <a:p>
            <a:r>
              <a:rPr lang="ru-RU" b="1" dirty="0" smtClean="0"/>
              <a:t>Удалённые маршруты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2285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6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Таблицы маршрутизации маршрутизатора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9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Таблица маршрутизации маршрутизатора IPv4</a:t>
            </a:r>
            <a:endParaRPr lang="ru-RU" sz="29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H="1">
            <a:off x="5384800" y="1703388"/>
            <a:ext cx="1160463" cy="3651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973138" y="2868613"/>
            <a:ext cx="1222375" cy="215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60420" name="TextBox 5"/>
          <p:cNvSpPr txBox="1">
            <a:spLocks noChangeArrowheads="1"/>
          </p:cNvSpPr>
          <p:nvPr/>
        </p:nvSpPr>
        <p:spPr bwMode="auto">
          <a:xfrm>
            <a:off x="684213" y="2868613"/>
            <a:ext cx="7056437" cy="3751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R1#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show ip route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Codes: L - local, C - connected, S - static, R - RIP, M - mobile, B - BGP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   D - EIGRP, EX - EIGRP external, O - OSPF, IA - OSPF inter area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   N1 - OSPF NSSA external type 1, N2 - OSPF NSSA external type 2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   E1 - OSPF external type 1, E2 - OSPF external type 2, E - EGP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   i - IS-IS, L1 - IS-IS level-1, L2 - IS-IS level-2, ia - IS-IS inter area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   * - candidate default, U - per-user static route, o - ODR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   P - periodic downloaded static route</a:t>
            </a:r>
          </a:p>
          <a:p>
            <a:pPr algn="l">
              <a:buNone/>
            </a:pPr>
            <a:endParaRPr lang="ru-RU" sz="1100" smtClean="0">
              <a:latin typeface="Courier New" charset="0"/>
              <a:cs typeface="Courier New" charset="0"/>
            </a:endParaRP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Gateway of last resort is not set</a:t>
            </a:r>
          </a:p>
          <a:p>
            <a:pPr algn="l">
              <a:buNone/>
            </a:pPr>
            <a:endParaRPr lang="ru-RU" sz="1100" smtClean="0">
              <a:latin typeface="Courier New" charset="0"/>
              <a:cs typeface="Courier New" charset="0"/>
            </a:endParaRP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 10.0.0.0/8 is variably subnetted, 2 subnets, 2 masks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D       10.1.1.0/24 [90/2170112] via 209.165.200.226, 00:00:05, Serial0/0/0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D       10.1.2.0/24 [90/2170112] via 209.165.200.226, 00:00:05, Serial0/0/0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 192.168.10.0/24 is variably subnetted, 2 subnets, 3 masks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C       192.168.10.0/24 is directly connected, GigabitEthernet0/0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L       192.168.10.1/32 is directly connected, GigabitEthernet0/0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 192.168.11.0/24 is variably subnetted, 2 subnets, 3 masks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C       192.168.11.0/24 is directly connected, GigabitEthernet0/1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L       192.168.11.1/32 is directly connected, GigabitEthernet0/1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 209.165.200.0/24 is variably subnetted, 2 subnets, 3 masks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C       209.165.200.224/30 is directly connected, Serial0/0/0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L       209.165.200.225/32 is directly connected, Serial0/0/0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R1#</a:t>
            </a:r>
            <a:endParaRPr lang="ru-RU" sz="1100" b="0" i="0">
              <a:solidFill>
                <a:schemeClr val="tx1"/>
              </a:solidFill>
              <a:latin typeface="Courier New"/>
              <a:ea typeface="ＭＳ Ｐゴシック"/>
              <a:cs typeface="Courier New"/>
            </a:endParaRPr>
          </a:p>
        </p:txBody>
      </p:sp>
      <p:cxnSp>
        <p:nvCxnSpPr>
          <p:cNvPr id="7" name="Straight Connector 6"/>
          <p:cNvCxnSpPr>
            <a:stCxn id="60434" idx="3"/>
            <a:endCxn id="60449" idx="1"/>
          </p:cNvCxnSpPr>
          <p:nvPr/>
        </p:nvCxnSpPr>
        <p:spPr bwMode="auto">
          <a:xfrm>
            <a:off x="7283450" y="2417763"/>
            <a:ext cx="409575" cy="111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60431" idx="3"/>
            <a:endCxn id="60447" idx="3"/>
          </p:cNvCxnSpPr>
          <p:nvPr/>
        </p:nvCxnSpPr>
        <p:spPr bwMode="auto">
          <a:xfrm flipV="1">
            <a:off x="7280275" y="1684338"/>
            <a:ext cx="896938" cy="190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423" name="Freeform 9"/>
          <p:cNvSpPr>
            <a:spLocks/>
          </p:cNvSpPr>
          <p:nvPr/>
        </p:nvSpPr>
        <p:spPr bwMode="auto">
          <a:xfrm>
            <a:off x="3619500" y="1882775"/>
            <a:ext cx="1595438" cy="173038"/>
          </a:xfrm>
          <a:custGeom>
            <a:avLst/>
            <a:gdLst>
              <a:gd name="T0" fmla="*/ 0 w 2017"/>
              <a:gd name="T1" fmla="*/ 0 h 97"/>
              <a:gd name="T2" fmla="*/ 2147483647 w 2017"/>
              <a:gd name="T3" fmla="*/ 0 h 97"/>
              <a:gd name="T4" fmla="*/ 2147483647 w 2017"/>
              <a:gd name="T5" fmla="*/ 2147483647 h 97"/>
              <a:gd name="T6" fmla="*/ 2147483647 w 2017"/>
              <a:gd name="T7" fmla="*/ 2147483647 h 97"/>
              <a:gd name="T8" fmla="*/ 0 60000 65536"/>
              <a:gd name="T9" fmla="*/ 0 60000 65536"/>
              <a:gd name="T10" fmla="*/ 0 60000 65536"/>
              <a:gd name="T11" fmla="*/ 0 60000 65536"/>
              <a:gd name="T12" fmla="*/ 0 w 2017"/>
              <a:gd name="T13" fmla="*/ 0 h 97"/>
              <a:gd name="T14" fmla="*/ 2017 w 2017"/>
              <a:gd name="T15" fmla="*/ 97 h 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17" h="97">
                <a:moveTo>
                  <a:pt x="0" y="0"/>
                </a:moveTo>
                <a:lnTo>
                  <a:pt x="1008" y="0"/>
                </a:lnTo>
                <a:lnTo>
                  <a:pt x="912" y="96"/>
                </a:lnTo>
                <a:lnTo>
                  <a:pt x="2016" y="96"/>
                </a:lnTo>
              </a:path>
            </a:pathLst>
          </a:custGeom>
          <a:noFill/>
          <a:ln w="25400" cap="rnd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cxnSp>
        <p:nvCxnSpPr>
          <p:cNvPr id="10" name="Straight Connector 9"/>
          <p:cNvCxnSpPr>
            <a:stCxn id="60428" idx="1"/>
            <a:endCxn id="60457" idx="0"/>
          </p:cNvCxnSpPr>
          <p:nvPr/>
        </p:nvCxnSpPr>
        <p:spPr bwMode="auto">
          <a:xfrm rot="10800000" flipH="1">
            <a:off x="1630362" y="1943100"/>
            <a:ext cx="1747453" cy="47942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0426" idx="0"/>
            <a:endCxn id="60457" idx="0"/>
          </p:cNvCxnSpPr>
          <p:nvPr/>
        </p:nvCxnSpPr>
        <p:spPr bwMode="auto">
          <a:xfrm rot="16200000" flipH="1">
            <a:off x="2478292" y="1043577"/>
            <a:ext cx="419100" cy="137994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0426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1524000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7" name="TextBox 12"/>
          <p:cNvSpPr txBox="1">
            <a:spLocks noChangeArrowheads="1"/>
          </p:cNvSpPr>
          <p:nvPr/>
        </p:nvSpPr>
        <p:spPr bwMode="auto">
          <a:xfrm>
            <a:off x="1427163" y="1227138"/>
            <a:ext cx="1292340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192.168.10.0/24</a:t>
            </a:r>
            <a:endParaRPr lang="ru-RU" b="1"/>
          </a:p>
        </p:txBody>
      </p:sp>
      <p:pic>
        <p:nvPicPr>
          <p:cNvPr id="60428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2265363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>
            <a:stCxn id="60434" idx="1"/>
            <a:endCxn id="60433" idx="0"/>
          </p:cNvCxnSpPr>
          <p:nvPr/>
        </p:nvCxnSpPr>
        <p:spPr bwMode="auto">
          <a:xfrm rot="10800000">
            <a:off x="5519354" y="1943101"/>
            <a:ext cx="1029084" cy="4746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0431" idx="1"/>
          </p:cNvCxnSpPr>
          <p:nvPr/>
        </p:nvCxnSpPr>
        <p:spPr bwMode="auto">
          <a:xfrm flipH="1">
            <a:off x="5384800" y="1703388"/>
            <a:ext cx="1160463" cy="3651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0431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63" y="1546225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2" name="Picture 3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138" y="1768475"/>
            <a:ext cx="693737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33" name="TextBox 18"/>
          <p:cNvSpPr txBox="1">
            <a:spLocks noChangeArrowheads="1"/>
          </p:cNvSpPr>
          <p:nvPr/>
        </p:nvSpPr>
        <p:spPr bwMode="auto">
          <a:xfrm>
            <a:off x="5329238" y="1943100"/>
            <a:ext cx="380232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R2</a:t>
            </a:r>
            <a:endParaRPr lang="ru-RU" b="1">
              <a:solidFill>
                <a:schemeClr val="bg1"/>
              </a:solidFill>
            </a:endParaRPr>
          </a:p>
        </p:txBody>
      </p:sp>
      <p:pic>
        <p:nvPicPr>
          <p:cNvPr id="60434" name="Picture 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2260600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35" name="TextBox 20"/>
          <p:cNvSpPr txBox="1">
            <a:spLocks noChangeArrowheads="1"/>
          </p:cNvSpPr>
          <p:nvPr/>
        </p:nvSpPr>
        <p:spPr bwMode="auto">
          <a:xfrm>
            <a:off x="1335088" y="2563813"/>
            <a:ext cx="1283877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192.168.11.0/24</a:t>
            </a:r>
            <a:endParaRPr lang="ru-RU" b="1"/>
          </a:p>
        </p:txBody>
      </p:sp>
      <p:sp>
        <p:nvSpPr>
          <p:cNvPr id="60436" name="TextBox 21"/>
          <p:cNvSpPr txBox="1">
            <a:spLocks noChangeArrowheads="1"/>
          </p:cNvSpPr>
          <p:nvPr/>
        </p:nvSpPr>
        <p:spPr bwMode="auto">
          <a:xfrm>
            <a:off x="6424613" y="1250950"/>
            <a:ext cx="95250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10.1.1.0/24</a:t>
            </a:r>
            <a:endParaRPr lang="ru-RU" b="1"/>
          </a:p>
        </p:txBody>
      </p:sp>
      <p:sp>
        <p:nvSpPr>
          <p:cNvPr id="60437" name="TextBox 22"/>
          <p:cNvSpPr txBox="1">
            <a:spLocks noChangeArrowheads="1"/>
          </p:cNvSpPr>
          <p:nvPr/>
        </p:nvSpPr>
        <p:spPr bwMode="auto">
          <a:xfrm>
            <a:off x="6434138" y="2549525"/>
            <a:ext cx="95250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10.1.2.0/24</a:t>
            </a:r>
            <a:endParaRPr lang="ru-RU" b="1"/>
          </a:p>
        </p:txBody>
      </p:sp>
      <p:sp>
        <p:nvSpPr>
          <p:cNvPr id="60438" name="TextBox 23"/>
          <p:cNvSpPr txBox="1">
            <a:spLocks noChangeArrowheads="1"/>
          </p:cNvSpPr>
          <p:nvPr/>
        </p:nvSpPr>
        <p:spPr bwMode="auto">
          <a:xfrm>
            <a:off x="3690938" y="1482725"/>
            <a:ext cx="1590500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209.165.200.224 /30</a:t>
            </a:r>
            <a:endParaRPr lang="ru-RU" b="1"/>
          </a:p>
        </p:txBody>
      </p:sp>
      <p:sp>
        <p:nvSpPr>
          <p:cNvPr id="60439" name="TextBox 24"/>
          <p:cNvSpPr txBox="1">
            <a:spLocks noChangeArrowheads="1"/>
          </p:cNvSpPr>
          <p:nvPr/>
        </p:nvSpPr>
        <p:spPr bwMode="auto">
          <a:xfrm>
            <a:off x="4754563" y="1811338"/>
            <a:ext cx="458779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.226</a:t>
            </a:r>
            <a:endParaRPr lang="ru-RU" sz="2000"/>
          </a:p>
        </p:txBody>
      </p:sp>
      <p:sp>
        <p:nvSpPr>
          <p:cNvPr id="60440" name="Rectangle 25"/>
          <p:cNvSpPr>
            <a:spLocks noChangeArrowheads="1"/>
          </p:cNvSpPr>
          <p:nvPr/>
        </p:nvSpPr>
        <p:spPr bwMode="auto">
          <a:xfrm>
            <a:off x="1095375" y="1401763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0441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458913"/>
            <a:ext cx="498475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Straight Connector 27"/>
          <p:cNvCxnSpPr>
            <a:stCxn id="60426" idx="1"/>
            <a:endCxn id="60441" idx="3"/>
          </p:cNvCxnSpPr>
          <p:nvPr/>
        </p:nvCxnSpPr>
        <p:spPr bwMode="auto">
          <a:xfrm flipH="1">
            <a:off x="1196975" y="1681163"/>
            <a:ext cx="43338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443" name="Rectangle 28"/>
          <p:cNvSpPr>
            <a:spLocks noChangeArrowheads="1"/>
          </p:cNvSpPr>
          <p:nvPr/>
        </p:nvSpPr>
        <p:spPr bwMode="auto">
          <a:xfrm>
            <a:off x="1095375" y="2144713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0444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201863"/>
            <a:ext cx="4984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Straight Connector 30"/>
          <p:cNvCxnSpPr>
            <a:stCxn id="60428" idx="1"/>
            <a:endCxn id="60444" idx="3"/>
          </p:cNvCxnSpPr>
          <p:nvPr/>
        </p:nvCxnSpPr>
        <p:spPr bwMode="auto">
          <a:xfrm flipH="1">
            <a:off x="1196975" y="2422525"/>
            <a:ext cx="433388" cy="317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446" name="Rectangle 31"/>
          <p:cNvSpPr>
            <a:spLocks noChangeArrowheads="1"/>
          </p:cNvSpPr>
          <p:nvPr/>
        </p:nvSpPr>
        <p:spPr bwMode="auto">
          <a:xfrm>
            <a:off x="7394575" y="1409700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0447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738" y="1460500"/>
            <a:ext cx="4984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48" name="Rectangle 33"/>
          <p:cNvSpPr>
            <a:spLocks noChangeArrowheads="1"/>
          </p:cNvSpPr>
          <p:nvPr/>
        </p:nvSpPr>
        <p:spPr bwMode="auto">
          <a:xfrm>
            <a:off x="7408863" y="2147888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0449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25" y="2205038"/>
            <a:ext cx="4984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50" name="TextBox 35"/>
          <p:cNvSpPr txBox="1">
            <a:spLocks noChangeArrowheads="1"/>
          </p:cNvSpPr>
          <p:nvPr/>
        </p:nvSpPr>
        <p:spPr bwMode="auto">
          <a:xfrm>
            <a:off x="5754688" y="1617663"/>
            <a:ext cx="301686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2000"/>
          </a:p>
        </p:txBody>
      </p:sp>
      <p:sp>
        <p:nvSpPr>
          <p:cNvPr id="60451" name="TextBox 36"/>
          <p:cNvSpPr txBox="1">
            <a:spLocks noChangeArrowheads="1"/>
          </p:cNvSpPr>
          <p:nvPr/>
        </p:nvSpPr>
        <p:spPr bwMode="auto">
          <a:xfrm>
            <a:off x="5761038" y="2133600"/>
            <a:ext cx="301685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2000"/>
          </a:p>
        </p:txBody>
      </p:sp>
      <p:sp>
        <p:nvSpPr>
          <p:cNvPr id="60452" name="TextBox 37"/>
          <p:cNvSpPr txBox="1">
            <a:spLocks noChangeArrowheads="1"/>
          </p:cNvSpPr>
          <p:nvPr/>
        </p:nvSpPr>
        <p:spPr bwMode="auto">
          <a:xfrm>
            <a:off x="2627027" y="2076450"/>
            <a:ext cx="489236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</a:p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G0/1</a:t>
            </a:r>
            <a:endParaRPr lang="ru-RU" sz="2000"/>
          </a:p>
        </p:txBody>
      </p:sp>
      <p:sp>
        <p:nvSpPr>
          <p:cNvPr id="60453" name="TextBox 38"/>
          <p:cNvSpPr txBox="1">
            <a:spLocks noChangeArrowheads="1"/>
          </p:cNvSpPr>
          <p:nvPr/>
        </p:nvSpPr>
        <p:spPr bwMode="auto">
          <a:xfrm>
            <a:off x="3665538" y="1844675"/>
            <a:ext cx="591829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.225</a:t>
            </a:r>
          </a:p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S0/0/0</a:t>
            </a:r>
            <a:endParaRPr lang="ru-RU" sz="2000"/>
          </a:p>
        </p:txBody>
      </p:sp>
      <p:sp>
        <p:nvSpPr>
          <p:cNvPr id="60454" name="TextBox 39"/>
          <p:cNvSpPr txBox="1">
            <a:spLocks noChangeArrowheads="1"/>
          </p:cNvSpPr>
          <p:nvPr/>
        </p:nvSpPr>
        <p:spPr bwMode="auto">
          <a:xfrm>
            <a:off x="2639727" y="1412875"/>
            <a:ext cx="489236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G0/0</a:t>
            </a:r>
          </a:p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2000"/>
          </a:p>
        </p:txBody>
      </p:sp>
      <p:sp>
        <p:nvSpPr>
          <p:cNvPr id="41" name="Oval 40"/>
          <p:cNvSpPr/>
          <p:nvPr/>
        </p:nvSpPr>
        <p:spPr>
          <a:xfrm>
            <a:off x="2932113" y="1684338"/>
            <a:ext cx="830262" cy="576262"/>
          </a:xfrm>
          <a:prstGeom prst="ellipse">
            <a:avLst/>
          </a:prstGeom>
          <a:solidFill>
            <a:srgbClr val="FFC000">
              <a:alpha val="28000"/>
            </a:srgbClr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pic>
        <p:nvPicPr>
          <p:cNvPr id="60456" name="Picture 3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0" y="1768475"/>
            <a:ext cx="693738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57" name="TextBox 42"/>
          <p:cNvSpPr txBox="1">
            <a:spLocks noChangeArrowheads="1"/>
          </p:cNvSpPr>
          <p:nvPr/>
        </p:nvSpPr>
        <p:spPr bwMode="auto">
          <a:xfrm>
            <a:off x="3187700" y="1943100"/>
            <a:ext cx="380232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R1</a:t>
            </a:r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60458" name="Rectangle 43"/>
          <p:cNvSpPr>
            <a:spLocks noChangeArrowheads="1"/>
          </p:cNvSpPr>
          <p:nvPr/>
        </p:nvSpPr>
        <p:spPr bwMode="auto">
          <a:xfrm>
            <a:off x="323850" y="1500188"/>
            <a:ext cx="445955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ПК1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0459" name="Rectangle 44"/>
          <p:cNvSpPr>
            <a:spLocks noChangeArrowheads="1"/>
          </p:cNvSpPr>
          <p:nvPr/>
        </p:nvSpPr>
        <p:spPr bwMode="auto">
          <a:xfrm>
            <a:off x="323850" y="2246313"/>
            <a:ext cx="445955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ПК2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764410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Таблицы маршрутизации маршрутизатора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Записи таблицы маршрутизации для прямых соединений</a:t>
            </a:r>
            <a:endParaRPr lang="ru-RU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H="1">
            <a:off x="5327650" y="2446338"/>
            <a:ext cx="1160463" cy="3667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849438" y="4203700"/>
            <a:ext cx="4032250" cy="52863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6043613" y="4203700"/>
            <a:ext cx="2214562" cy="5286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841375" y="4203700"/>
            <a:ext cx="504825" cy="528638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62470" name="TextBox 8"/>
          <p:cNvSpPr txBox="1">
            <a:spLocks noChangeArrowheads="1"/>
          </p:cNvSpPr>
          <p:nvPr/>
        </p:nvSpPr>
        <p:spPr bwMode="auto">
          <a:xfrm>
            <a:off x="841375" y="4197350"/>
            <a:ext cx="7416800" cy="534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 anchorCtr="1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400" b="1" i="0" dirty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C       192.168.10.0/24 is directly connected, GigabitEthernet0/0</a:t>
            </a:r>
          </a:p>
          <a:p>
            <a:pPr algn="ctr">
              <a:lnSpc>
                <a:spcPct val="90000"/>
              </a:lnSpc>
              <a:buNone/>
            </a:pPr>
            <a:r>
              <a:rPr lang="ru-RU" sz="1400" b="1" i="0" dirty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L       192.168.10.1/32 is directly connected, GigabitEthernet0/0</a:t>
            </a:r>
            <a:endParaRPr lang="ru-RU" sz="1400" b="1" i="0" dirty="0">
              <a:solidFill>
                <a:schemeClr val="tx1"/>
              </a:solidFill>
              <a:latin typeface="Courier New"/>
              <a:ea typeface="ＭＳ Ｐゴシック"/>
              <a:cs typeface="Courier New"/>
            </a:endParaRPr>
          </a:p>
        </p:txBody>
      </p:sp>
      <p:sp>
        <p:nvSpPr>
          <p:cNvPr id="62471" name="TextBox 9"/>
          <p:cNvSpPr txBox="1">
            <a:spLocks noChangeArrowheads="1"/>
          </p:cNvSpPr>
          <p:nvPr/>
        </p:nvSpPr>
        <p:spPr bwMode="auto">
          <a:xfrm>
            <a:off x="928688" y="3827463"/>
            <a:ext cx="407484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24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А</a:t>
            </a:r>
            <a:endParaRPr lang="ru-RU" sz="2400" b="1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2472" name="TextBox 10"/>
          <p:cNvSpPr txBox="1">
            <a:spLocks noChangeArrowheads="1"/>
          </p:cNvSpPr>
          <p:nvPr/>
        </p:nvSpPr>
        <p:spPr bwMode="auto">
          <a:xfrm>
            <a:off x="3649663" y="3833813"/>
            <a:ext cx="407484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24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B</a:t>
            </a:r>
            <a:endParaRPr lang="ru-RU" sz="2400" b="1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2473" name="TextBox 11"/>
          <p:cNvSpPr txBox="1">
            <a:spLocks noChangeArrowheads="1"/>
          </p:cNvSpPr>
          <p:nvPr/>
        </p:nvSpPr>
        <p:spPr bwMode="auto">
          <a:xfrm>
            <a:off x="6843713" y="3830638"/>
            <a:ext cx="407484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24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C</a:t>
            </a:r>
            <a:endParaRPr lang="ru-RU" sz="2400" b="1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361950" y="4948238"/>
          <a:ext cx="8401050" cy="1321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8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2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800" b="1" i="0" noProof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А</a:t>
                      </a:r>
                      <a:endParaRPr lang="ru-RU" sz="1800" b="1" noProof="0">
                        <a:solidFill>
                          <a:schemeClr val="tx1"/>
                        </a:solidFill>
                      </a:endParaRPr>
                    </a:p>
                  </a:txBody>
                  <a:tcPr marL="91449" marR="91449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ru-RU" sz="1600" b="0" i="0" noProof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Определяет, каким образом маршрутизатор узнал об этой сети.</a:t>
                      </a:r>
                      <a:endParaRPr lang="ru-RU" sz="160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1449" marR="91449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800" b="1" i="0" noProof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B</a:t>
                      </a:r>
                      <a:endParaRPr lang="ru-RU" sz="1800" b="1" noProof="0">
                        <a:solidFill>
                          <a:schemeClr val="tx1"/>
                        </a:solidFill>
                      </a:endParaRPr>
                    </a:p>
                  </a:txBody>
                  <a:tcPr marL="91449" marR="91449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ru-RU" sz="1600" b="0" i="0" noProof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Определяет сеть назначения</a:t>
                      </a:r>
                      <a:r>
                        <a:rPr lang="ru-RU" sz="1600" b="0" i="0" baseline="0" noProof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и способ подключения к ней.</a:t>
                      </a:r>
                      <a:endParaRPr lang="ru-RU" sz="1600" noProof="0">
                        <a:solidFill>
                          <a:schemeClr val="tx1"/>
                        </a:solidFill>
                      </a:endParaRPr>
                    </a:p>
                  </a:txBody>
                  <a:tcPr marL="91449" marR="91449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800" b="1" i="0" noProof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C</a:t>
                      </a:r>
                      <a:endParaRPr lang="ru-RU" sz="1800" b="1" noProof="0">
                        <a:solidFill>
                          <a:schemeClr val="tx1"/>
                        </a:solidFill>
                      </a:endParaRPr>
                    </a:p>
                  </a:txBody>
                  <a:tcPr marL="91449" marR="91449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ru-RU" sz="1600" b="0" i="0" noProof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Определяет интерфейс на</a:t>
                      </a:r>
                      <a:r>
                        <a:rPr lang="ru-RU" sz="1600" b="0" i="0" baseline="0" noProof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маршрутизаторе, подключённом к сети назначения.</a:t>
                      </a:r>
                      <a:endParaRPr lang="ru-RU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1449" marR="91449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4" name="Straight Connector 13"/>
          <p:cNvCxnSpPr>
            <a:stCxn id="62501" idx="3"/>
            <a:endCxn id="62517" idx="1"/>
          </p:cNvCxnSpPr>
          <p:nvPr/>
        </p:nvCxnSpPr>
        <p:spPr bwMode="auto">
          <a:xfrm>
            <a:off x="7226300" y="3160713"/>
            <a:ext cx="409575" cy="111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2498" idx="3"/>
            <a:endCxn id="62515" idx="3"/>
          </p:cNvCxnSpPr>
          <p:nvPr/>
        </p:nvCxnSpPr>
        <p:spPr bwMode="auto">
          <a:xfrm flipV="1">
            <a:off x="7223125" y="2427288"/>
            <a:ext cx="896938" cy="190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490" name="Freeform 9"/>
          <p:cNvSpPr>
            <a:spLocks/>
          </p:cNvSpPr>
          <p:nvPr/>
        </p:nvSpPr>
        <p:spPr bwMode="auto">
          <a:xfrm>
            <a:off x="3560763" y="2625725"/>
            <a:ext cx="1597025" cy="173038"/>
          </a:xfrm>
          <a:custGeom>
            <a:avLst/>
            <a:gdLst>
              <a:gd name="T0" fmla="*/ 0 w 2017"/>
              <a:gd name="T1" fmla="*/ 0 h 97"/>
              <a:gd name="T2" fmla="*/ 2147483647 w 2017"/>
              <a:gd name="T3" fmla="*/ 0 h 97"/>
              <a:gd name="T4" fmla="*/ 2147483647 w 2017"/>
              <a:gd name="T5" fmla="*/ 2147483647 h 97"/>
              <a:gd name="T6" fmla="*/ 2147483647 w 2017"/>
              <a:gd name="T7" fmla="*/ 2147483647 h 97"/>
              <a:gd name="T8" fmla="*/ 0 60000 65536"/>
              <a:gd name="T9" fmla="*/ 0 60000 65536"/>
              <a:gd name="T10" fmla="*/ 0 60000 65536"/>
              <a:gd name="T11" fmla="*/ 0 60000 65536"/>
              <a:gd name="T12" fmla="*/ 0 w 2017"/>
              <a:gd name="T13" fmla="*/ 0 h 97"/>
              <a:gd name="T14" fmla="*/ 2017 w 2017"/>
              <a:gd name="T15" fmla="*/ 97 h 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17" h="97">
                <a:moveTo>
                  <a:pt x="0" y="0"/>
                </a:moveTo>
                <a:lnTo>
                  <a:pt x="1008" y="0"/>
                </a:lnTo>
                <a:lnTo>
                  <a:pt x="912" y="96"/>
                </a:lnTo>
                <a:lnTo>
                  <a:pt x="2016" y="96"/>
                </a:lnTo>
              </a:path>
            </a:pathLst>
          </a:custGeom>
          <a:noFill/>
          <a:ln w="25400" cap="rnd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cxnSp>
        <p:nvCxnSpPr>
          <p:cNvPr id="17" name="Straight Connector 16"/>
          <p:cNvCxnSpPr>
            <a:stCxn id="62495" idx="1"/>
            <a:endCxn id="62528" idx="0"/>
          </p:cNvCxnSpPr>
          <p:nvPr/>
        </p:nvCxnSpPr>
        <p:spPr bwMode="auto">
          <a:xfrm rot="10800000" flipH="1">
            <a:off x="1573212" y="2686051"/>
            <a:ext cx="1747453" cy="48101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2493" idx="0"/>
            <a:endCxn id="62528" idx="0"/>
          </p:cNvCxnSpPr>
          <p:nvPr/>
        </p:nvCxnSpPr>
        <p:spPr bwMode="auto">
          <a:xfrm rot="16200000" flipH="1">
            <a:off x="2421142" y="1786527"/>
            <a:ext cx="419100" cy="137994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493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266950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94" name="TextBox 19"/>
          <p:cNvSpPr txBox="1">
            <a:spLocks noChangeArrowheads="1"/>
          </p:cNvSpPr>
          <p:nvPr/>
        </p:nvSpPr>
        <p:spPr bwMode="auto">
          <a:xfrm>
            <a:off x="1370013" y="1970088"/>
            <a:ext cx="1292340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192.168.10.0/24</a:t>
            </a:r>
            <a:endParaRPr lang="ru-RU" b="1"/>
          </a:p>
        </p:txBody>
      </p:sp>
      <p:pic>
        <p:nvPicPr>
          <p:cNvPr id="62495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3009900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Connector 21"/>
          <p:cNvCxnSpPr>
            <a:stCxn id="62501" idx="1"/>
            <a:endCxn id="62500" idx="0"/>
          </p:cNvCxnSpPr>
          <p:nvPr/>
        </p:nvCxnSpPr>
        <p:spPr bwMode="auto">
          <a:xfrm rot="10800000">
            <a:off x="5462204" y="2686051"/>
            <a:ext cx="1029084" cy="4746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2498" idx="1"/>
          </p:cNvCxnSpPr>
          <p:nvPr/>
        </p:nvCxnSpPr>
        <p:spPr bwMode="auto">
          <a:xfrm flipH="1">
            <a:off x="5327650" y="2446338"/>
            <a:ext cx="1160463" cy="3667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498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13" y="2289175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99" name="Picture 3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88" y="2511425"/>
            <a:ext cx="693737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500" name="TextBox 25"/>
          <p:cNvSpPr txBox="1">
            <a:spLocks noChangeArrowheads="1"/>
          </p:cNvSpPr>
          <p:nvPr/>
        </p:nvSpPr>
        <p:spPr bwMode="auto">
          <a:xfrm>
            <a:off x="5272088" y="2686050"/>
            <a:ext cx="380232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R2</a:t>
            </a:r>
            <a:endParaRPr lang="ru-RU" b="1">
              <a:solidFill>
                <a:schemeClr val="bg1"/>
              </a:solidFill>
            </a:endParaRPr>
          </a:p>
        </p:txBody>
      </p:sp>
      <p:pic>
        <p:nvPicPr>
          <p:cNvPr id="62501" name="Picture 2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3003550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502" name="TextBox 27"/>
          <p:cNvSpPr txBox="1">
            <a:spLocks noChangeArrowheads="1"/>
          </p:cNvSpPr>
          <p:nvPr/>
        </p:nvSpPr>
        <p:spPr bwMode="auto">
          <a:xfrm>
            <a:off x="1276350" y="3306763"/>
            <a:ext cx="1283877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192.168.11.0/24</a:t>
            </a:r>
            <a:endParaRPr lang="ru-RU" b="1"/>
          </a:p>
        </p:txBody>
      </p:sp>
      <p:sp>
        <p:nvSpPr>
          <p:cNvPr id="62503" name="TextBox 28"/>
          <p:cNvSpPr txBox="1">
            <a:spLocks noChangeArrowheads="1"/>
          </p:cNvSpPr>
          <p:nvPr/>
        </p:nvSpPr>
        <p:spPr bwMode="auto">
          <a:xfrm>
            <a:off x="6367463" y="1993900"/>
            <a:ext cx="95250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10.1.1.0/24</a:t>
            </a:r>
            <a:endParaRPr lang="ru-RU" b="1"/>
          </a:p>
        </p:txBody>
      </p:sp>
      <p:sp>
        <p:nvSpPr>
          <p:cNvPr id="62504" name="TextBox 29"/>
          <p:cNvSpPr txBox="1">
            <a:spLocks noChangeArrowheads="1"/>
          </p:cNvSpPr>
          <p:nvPr/>
        </p:nvSpPr>
        <p:spPr bwMode="auto">
          <a:xfrm>
            <a:off x="6376988" y="3292475"/>
            <a:ext cx="95250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10.1.2.0/24</a:t>
            </a:r>
            <a:endParaRPr lang="ru-RU" b="1"/>
          </a:p>
        </p:txBody>
      </p:sp>
      <p:sp>
        <p:nvSpPr>
          <p:cNvPr id="62505" name="TextBox 30"/>
          <p:cNvSpPr txBox="1">
            <a:spLocks noChangeArrowheads="1"/>
          </p:cNvSpPr>
          <p:nvPr/>
        </p:nvSpPr>
        <p:spPr bwMode="auto">
          <a:xfrm>
            <a:off x="3633788" y="2225675"/>
            <a:ext cx="1590500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209.165.200.224 /30</a:t>
            </a:r>
            <a:endParaRPr lang="ru-RU" b="1"/>
          </a:p>
        </p:txBody>
      </p:sp>
      <p:sp>
        <p:nvSpPr>
          <p:cNvPr id="62506" name="TextBox 31"/>
          <p:cNvSpPr txBox="1">
            <a:spLocks noChangeArrowheads="1"/>
          </p:cNvSpPr>
          <p:nvPr/>
        </p:nvSpPr>
        <p:spPr bwMode="auto">
          <a:xfrm>
            <a:off x="4695825" y="2554288"/>
            <a:ext cx="458779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.226</a:t>
            </a:r>
            <a:endParaRPr lang="ru-RU" sz="2000"/>
          </a:p>
        </p:txBody>
      </p:sp>
      <p:cxnSp>
        <p:nvCxnSpPr>
          <p:cNvPr id="33" name="Straight Connector 32"/>
          <p:cNvCxnSpPr>
            <a:stCxn id="62499" idx="0"/>
          </p:cNvCxnSpPr>
          <p:nvPr/>
        </p:nvCxnSpPr>
        <p:spPr bwMode="auto">
          <a:xfrm flipV="1">
            <a:off x="5453063" y="2255838"/>
            <a:ext cx="1587" cy="255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508" name="Rectangle 33"/>
          <p:cNvSpPr>
            <a:spLocks noChangeArrowheads="1"/>
          </p:cNvSpPr>
          <p:nvPr/>
        </p:nvSpPr>
        <p:spPr bwMode="auto">
          <a:xfrm>
            <a:off x="1038225" y="2144713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2509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2201863"/>
            <a:ext cx="496888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" name="Straight Connector 35"/>
          <p:cNvCxnSpPr>
            <a:stCxn id="62493" idx="1"/>
            <a:endCxn id="62509" idx="3"/>
          </p:cNvCxnSpPr>
          <p:nvPr/>
        </p:nvCxnSpPr>
        <p:spPr bwMode="auto">
          <a:xfrm flipH="1">
            <a:off x="1138238" y="2424113"/>
            <a:ext cx="43497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511" name="Rectangle 36"/>
          <p:cNvSpPr>
            <a:spLocks noChangeArrowheads="1"/>
          </p:cNvSpPr>
          <p:nvPr/>
        </p:nvSpPr>
        <p:spPr bwMode="auto">
          <a:xfrm>
            <a:off x="1038225" y="2889250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2512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2944813"/>
            <a:ext cx="496888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/>
          <p:cNvCxnSpPr>
            <a:stCxn id="62495" idx="1"/>
            <a:endCxn id="62512" idx="3"/>
          </p:cNvCxnSpPr>
          <p:nvPr/>
        </p:nvCxnSpPr>
        <p:spPr bwMode="auto">
          <a:xfrm flipH="1">
            <a:off x="1138238" y="3167063"/>
            <a:ext cx="434975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514" name="Rectangle 39"/>
          <p:cNvSpPr>
            <a:spLocks noChangeArrowheads="1"/>
          </p:cNvSpPr>
          <p:nvPr/>
        </p:nvSpPr>
        <p:spPr bwMode="auto">
          <a:xfrm>
            <a:off x="7337425" y="2152650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2515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588" y="2205038"/>
            <a:ext cx="498475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516" name="Rectangle 41"/>
          <p:cNvSpPr>
            <a:spLocks noChangeArrowheads="1"/>
          </p:cNvSpPr>
          <p:nvPr/>
        </p:nvSpPr>
        <p:spPr bwMode="auto">
          <a:xfrm>
            <a:off x="7351713" y="2892425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2517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75" y="2947988"/>
            <a:ext cx="496888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518" name="Picture 25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41463"/>
            <a:ext cx="11572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519" name="TextBox 44"/>
          <p:cNvSpPr txBox="1">
            <a:spLocks noChangeArrowheads="1"/>
          </p:cNvSpPr>
          <p:nvPr/>
        </p:nvSpPr>
        <p:spPr bwMode="auto">
          <a:xfrm>
            <a:off x="5695950" y="2360613"/>
            <a:ext cx="301686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2000"/>
          </a:p>
        </p:txBody>
      </p:sp>
      <p:sp>
        <p:nvSpPr>
          <p:cNvPr id="62520" name="TextBox 45"/>
          <p:cNvSpPr txBox="1">
            <a:spLocks noChangeArrowheads="1"/>
          </p:cNvSpPr>
          <p:nvPr/>
        </p:nvSpPr>
        <p:spPr bwMode="auto">
          <a:xfrm>
            <a:off x="5703888" y="2876550"/>
            <a:ext cx="301686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2000"/>
          </a:p>
        </p:txBody>
      </p:sp>
      <p:sp>
        <p:nvSpPr>
          <p:cNvPr id="62521" name="Rectangle 46"/>
          <p:cNvSpPr>
            <a:spLocks noChangeArrowheads="1"/>
          </p:cNvSpPr>
          <p:nvPr/>
        </p:nvSpPr>
        <p:spPr bwMode="auto">
          <a:xfrm>
            <a:off x="5126038" y="2000250"/>
            <a:ext cx="849913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64.100.0.1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2522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1690688"/>
            <a:ext cx="35877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523" name="TextBox 48"/>
          <p:cNvSpPr txBox="1">
            <a:spLocks noChangeArrowheads="1"/>
          </p:cNvSpPr>
          <p:nvPr/>
        </p:nvSpPr>
        <p:spPr bwMode="auto">
          <a:xfrm>
            <a:off x="2569877" y="2819400"/>
            <a:ext cx="489236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</a:p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G0/1</a:t>
            </a:r>
            <a:endParaRPr lang="ru-RU" sz="2000"/>
          </a:p>
        </p:txBody>
      </p:sp>
      <p:sp>
        <p:nvSpPr>
          <p:cNvPr id="62524" name="TextBox 49"/>
          <p:cNvSpPr txBox="1">
            <a:spLocks noChangeArrowheads="1"/>
          </p:cNvSpPr>
          <p:nvPr/>
        </p:nvSpPr>
        <p:spPr bwMode="auto">
          <a:xfrm>
            <a:off x="3606800" y="2587625"/>
            <a:ext cx="591829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.225</a:t>
            </a:r>
          </a:p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S0/0/0</a:t>
            </a:r>
            <a:endParaRPr lang="ru-RU" sz="2000"/>
          </a:p>
        </p:txBody>
      </p:sp>
      <p:sp>
        <p:nvSpPr>
          <p:cNvPr id="62525" name="TextBox 50"/>
          <p:cNvSpPr txBox="1">
            <a:spLocks noChangeArrowheads="1"/>
          </p:cNvSpPr>
          <p:nvPr/>
        </p:nvSpPr>
        <p:spPr bwMode="auto">
          <a:xfrm>
            <a:off x="2582577" y="2155825"/>
            <a:ext cx="489236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G0/0</a:t>
            </a:r>
          </a:p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2000"/>
          </a:p>
        </p:txBody>
      </p:sp>
      <p:sp>
        <p:nvSpPr>
          <p:cNvPr id="52" name="Oval 51"/>
          <p:cNvSpPr/>
          <p:nvPr/>
        </p:nvSpPr>
        <p:spPr>
          <a:xfrm>
            <a:off x="2874963" y="2427288"/>
            <a:ext cx="828675" cy="576262"/>
          </a:xfrm>
          <a:prstGeom prst="ellipse">
            <a:avLst/>
          </a:prstGeom>
          <a:solidFill>
            <a:srgbClr val="FFC000">
              <a:alpha val="28000"/>
            </a:srgbClr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pic>
        <p:nvPicPr>
          <p:cNvPr id="62527" name="Picture 3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63" y="2511425"/>
            <a:ext cx="6953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528" name="TextBox 53"/>
          <p:cNvSpPr txBox="1">
            <a:spLocks noChangeArrowheads="1"/>
          </p:cNvSpPr>
          <p:nvPr/>
        </p:nvSpPr>
        <p:spPr bwMode="auto">
          <a:xfrm>
            <a:off x="3130550" y="2686050"/>
            <a:ext cx="380232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R1</a:t>
            </a:r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62529" name="Rectangle 54"/>
          <p:cNvSpPr>
            <a:spLocks noChangeArrowheads="1"/>
          </p:cNvSpPr>
          <p:nvPr/>
        </p:nvSpPr>
        <p:spPr bwMode="auto">
          <a:xfrm>
            <a:off x="265113" y="2243138"/>
            <a:ext cx="445955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ПК1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2530" name="Rectangle 55"/>
          <p:cNvSpPr>
            <a:spLocks noChangeArrowheads="1"/>
          </p:cNvSpPr>
          <p:nvPr/>
        </p:nvSpPr>
        <p:spPr bwMode="auto">
          <a:xfrm>
            <a:off x="265113" y="2989263"/>
            <a:ext cx="445955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ПК2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 в процессе обмена данными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741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Процессы сквозной передачи </a:t>
            </a: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данных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:</a:t>
            </a:r>
          </a:p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endParaRPr lang="ru-RU" sz="2400" b="0" i="0" dirty="0" smtClean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3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Адресация оконечных устройств</a:t>
            </a:r>
            <a:r>
              <a:rPr lang="ru-RU" sz="320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(IP </a:t>
            </a:r>
            <a:r>
              <a:rPr lang="ru-RU" sz="32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адреса</a:t>
            </a:r>
            <a:r>
              <a:rPr lang="en-US" sz="32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)</a:t>
            </a:r>
            <a:endParaRPr lang="ru-RU" sz="3200" b="0" i="0" dirty="0" smtClean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3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Инкапсуляция (добавление заголовков </a:t>
            </a:r>
            <a:r>
              <a:rPr lang="en-US" sz="3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IP</a:t>
            </a:r>
            <a:r>
              <a:rPr lang="ru-RU" sz="3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)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3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Маршрутизация</a:t>
            </a:r>
            <a:r>
              <a:rPr lang="en-US" sz="3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(</a:t>
            </a:r>
            <a:r>
              <a:rPr lang="ru-RU" sz="3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направление пакета</a:t>
            </a:r>
            <a:r>
              <a:rPr lang="en-US" sz="3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)</a:t>
            </a:r>
            <a:endParaRPr lang="ru-RU" sz="3200" b="0" i="0" dirty="0" smtClean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3200" b="0" i="0" dirty="0" err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Декапсуляция</a:t>
            </a:r>
            <a:r>
              <a:rPr lang="ru-RU" sz="3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(удаление заголовков)</a:t>
            </a:r>
            <a:endParaRPr lang="ru-RU" sz="3200" dirty="0">
              <a:latin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714982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Таблицы маршрутизации маршрутизатора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Записи таблицы маршрутизации удалённой сети</a:t>
            </a:r>
            <a:endParaRPr lang="ru-RU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H="1">
            <a:off x="5384800" y="2203450"/>
            <a:ext cx="1160463" cy="36671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774950" y="3438525"/>
            <a:ext cx="307975" cy="360363"/>
          </a:xfrm>
          <a:prstGeom prst="rect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385888" y="3436938"/>
            <a:ext cx="1296987" cy="36036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3157538" y="3436938"/>
            <a:ext cx="846137" cy="3603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4500563" y="3436938"/>
            <a:ext cx="1727200" cy="360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6300788" y="3436938"/>
            <a:ext cx="1008062" cy="36036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7400925" y="3436938"/>
            <a:ext cx="1223963" cy="3603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12" name="Rectangle 11"/>
          <p:cNvSpPr/>
          <p:nvPr/>
        </p:nvSpPr>
        <p:spPr>
          <a:xfrm>
            <a:off x="395288" y="3436938"/>
            <a:ext cx="504825" cy="360362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64522" name="TextBox 12"/>
          <p:cNvSpPr txBox="1">
            <a:spLocks noChangeArrowheads="1"/>
          </p:cNvSpPr>
          <p:nvPr/>
        </p:nvSpPr>
        <p:spPr bwMode="auto">
          <a:xfrm>
            <a:off x="395288" y="3436938"/>
            <a:ext cx="8424862" cy="360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 anchorCtr="1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400" b="1" i="0" dirty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D       10.1.1.0/24 [90/2170112] via 209.165.200.226, 00:00:05, Serial0/0/0</a:t>
            </a:r>
            <a:endParaRPr lang="ru-RU" sz="1400" b="1" i="0" dirty="0">
              <a:solidFill>
                <a:schemeClr val="tx1"/>
              </a:solidFill>
              <a:latin typeface="Courier New"/>
              <a:ea typeface="ＭＳ Ｐゴシック"/>
              <a:cs typeface="Courier New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20688" y="3855591"/>
          <a:ext cx="8399462" cy="2742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8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1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9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600" b="1" i="0" noProof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А</a:t>
                      </a:r>
                      <a:endParaRPr lang="ru-RU" sz="1600" b="1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ru-RU" sz="1400" b="0" i="0" noProof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Определяет, каким образом маршрутизатор узнал об этой сети.</a:t>
                      </a:r>
                      <a:endParaRPr lang="ru-RU" sz="140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600" b="1" i="0" noProof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B</a:t>
                      </a:r>
                      <a:endParaRPr lang="ru-RU" sz="1600" b="1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ru-RU" sz="1400" b="0" i="0" noProof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Определяет сеть назначения.</a:t>
                      </a:r>
                      <a:endParaRPr lang="ru-RU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600" b="1" i="0" noProof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C</a:t>
                      </a:r>
                      <a:endParaRPr lang="ru-RU" sz="1600" b="1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ru-RU" sz="1400" b="0" i="0" noProof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Определяет административное расстояние (достоверность) источника маршрута.</a:t>
                      </a:r>
                      <a:endParaRPr lang="ru-RU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600" b="1" i="0" noProof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D</a:t>
                      </a:r>
                      <a:endParaRPr lang="ru-RU" sz="1600" b="1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ru-RU" sz="1400" b="0" i="0" noProof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Определяет метрику для доступа к удалённой сети.</a:t>
                      </a:r>
                      <a:endParaRPr lang="ru-RU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600" b="1" i="0" noProof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E</a:t>
                      </a:r>
                      <a:endParaRPr lang="ru-RU" sz="1600" b="1" i="0" noProof="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ru-RU" sz="1400" b="0" i="0" noProof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Определяет IP-адрес следующего перехода для доступа</a:t>
                      </a:r>
                      <a:r>
                        <a:rPr lang="ru-RU" sz="1400" b="0" i="0" baseline="0" noProof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к удалённой сети.</a:t>
                      </a:r>
                      <a:endParaRPr lang="ru-RU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600" b="1" i="0" noProof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F</a:t>
                      </a:r>
                      <a:endParaRPr lang="ru-RU" sz="1600" b="1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ru-RU" sz="1400" b="0" i="0" noProof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Определяет время</a:t>
                      </a:r>
                      <a:r>
                        <a:rPr lang="ru-RU" sz="1400" b="0" i="0" baseline="0" noProof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i="0" noProof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с момента обнаружения сети.</a:t>
                      </a:r>
                      <a:endParaRPr lang="ru-RU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252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600" b="1" i="0" noProof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G</a:t>
                      </a:r>
                      <a:endParaRPr lang="ru-RU" sz="1600" b="1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ru-RU" sz="1400" b="0" i="0" noProof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Определяет интерфейс исходящей передачи данных на</a:t>
                      </a:r>
                      <a:r>
                        <a:rPr lang="ru-RU" sz="1400" b="0" i="0" baseline="0" noProof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 маршрутизаторе для доступа к сети назначения.</a:t>
                      </a:r>
                      <a:endParaRPr lang="ru-RU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1431" marR="91431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5" name="Straight Connector 14"/>
          <p:cNvCxnSpPr>
            <a:stCxn id="64562" idx="3"/>
            <a:endCxn id="64578" idx="1"/>
          </p:cNvCxnSpPr>
          <p:nvPr/>
        </p:nvCxnSpPr>
        <p:spPr bwMode="auto">
          <a:xfrm>
            <a:off x="7283450" y="2919413"/>
            <a:ext cx="409575" cy="95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4559" idx="3"/>
            <a:endCxn id="64576" idx="3"/>
          </p:cNvCxnSpPr>
          <p:nvPr/>
        </p:nvCxnSpPr>
        <p:spPr bwMode="auto">
          <a:xfrm flipV="1">
            <a:off x="7280275" y="2184400"/>
            <a:ext cx="896938" cy="190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551" name="Freeform 9"/>
          <p:cNvSpPr>
            <a:spLocks/>
          </p:cNvSpPr>
          <p:nvPr/>
        </p:nvSpPr>
        <p:spPr bwMode="auto">
          <a:xfrm>
            <a:off x="3619500" y="2382838"/>
            <a:ext cx="1595438" cy="173037"/>
          </a:xfrm>
          <a:custGeom>
            <a:avLst/>
            <a:gdLst>
              <a:gd name="T0" fmla="*/ 0 w 2017"/>
              <a:gd name="T1" fmla="*/ 0 h 97"/>
              <a:gd name="T2" fmla="*/ 2147483647 w 2017"/>
              <a:gd name="T3" fmla="*/ 0 h 97"/>
              <a:gd name="T4" fmla="*/ 2147483647 w 2017"/>
              <a:gd name="T5" fmla="*/ 2147483647 h 97"/>
              <a:gd name="T6" fmla="*/ 2147483647 w 2017"/>
              <a:gd name="T7" fmla="*/ 2147483647 h 97"/>
              <a:gd name="T8" fmla="*/ 0 60000 65536"/>
              <a:gd name="T9" fmla="*/ 0 60000 65536"/>
              <a:gd name="T10" fmla="*/ 0 60000 65536"/>
              <a:gd name="T11" fmla="*/ 0 60000 65536"/>
              <a:gd name="T12" fmla="*/ 0 w 2017"/>
              <a:gd name="T13" fmla="*/ 0 h 97"/>
              <a:gd name="T14" fmla="*/ 2017 w 2017"/>
              <a:gd name="T15" fmla="*/ 97 h 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17" h="97">
                <a:moveTo>
                  <a:pt x="0" y="0"/>
                </a:moveTo>
                <a:lnTo>
                  <a:pt x="1008" y="0"/>
                </a:lnTo>
                <a:lnTo>
                  <a:pt x="912" y="96"/>
                </a:lnTo>
                <a:lnTo>
                  <a:pt x="2016" y="96"/>
                </a:lnTo>
              </a:path>
            </a:pathLst>
          </a:custGeom>
          <a:noFill/>
          <a:ln w="25400" cap="rnd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cxnSp>
        <p:nvCxnSpPr>
          <p:cNvPr id="18" name="Straight Connector 17"/>
          <p:cNvCxnSpPr>
            <a:stCxn id="64556" idx="1"/>
            <a:endCxn id="64589" idx="0"/>
          </p:cNvCxnSpPr>
          <p:nvPr/>
        </p:nvCxnSpPr>
        <p:spPr bwMode="auto">
          <a:xfrm rot="10800000" flipH="1">
            <a:off x="1630362" y="2443164"/>
            <a:ext cx="1747453" cy="48101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4554" idx="0"/>
            <a:endCxn id="64589" idx="0"/>
          </p:cNvCxnSpPr>
          <p:nvPr/>
        </p:nvCxnSpPr>
        <p:spPr bwMode="auto">
          <a:xfrm rot="16200000" flipH="1">
            <a:off x="2478292" y="1543640"/>
            <a:ext cx="419100" cy="137994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554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2024063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55" name="TextBox 20"/>
          <p:cNvSpPr txBox="1">
            <a:spLocks noChangeArrowheads="1"/>
          </p:cNvSpPr>
          <p:nvPr/>
        </p:nvSpPr>
        <p:spPr bwMode="auto">
          <a:xfrm>
            <a:off x="1427163" y="1727200"/>
            <a:ext cx="1292340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192.168.10.0/24</a:t>
            </a:r>
            <a:endParaRPr lang="ru-RU" b="1"/>
          </a:p>
        </p:txBody>
      </p:sp>
      <p:pic>
        <p:nvPicPr>
          <p:cNvPr id="64556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2767013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/>
          <p:cNvCxnSpPr>
            <a:stCxn id="64562" idx="1"/>
            <a:endCxn id="64561" idx="0"/>
          </p:cNvCxnSpPr>
          <p:nvPr/>
        </p:nvCxnSpPr>
        <p:spPr bwMode="auto">
          <a:xfrm rot="10800000">
            <a:off x="5519354" y="2443163"/>
            <a:ext cx="1029084" cy="4762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64559" idx="1"/>
          </p:cNvCxnSpPr>
          <p:nvPr/>
        </p:nvCxnSpPr>
        <p:spPr bwMode="auto">
          <a:xfrm flipH="1">
            <a:off x="5384800" y="2203450"/>
            <a:ext cx="1160463" cy="36671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559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63" y="2046288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60" name="Picture 3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138" y="2268538"/>
            <a:ext cx="693737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61" name="TextBox 26"/>
          <p:cNvSpPr txBox="1">
            <a:spLocks noChangeArrowheads="1"/>
          </p:cNvSpPr>
          <p:nvPr/>
        </p:nvSpPr>
        <p:spPr bwMode="auto">
          <a:xfrm>
            <a:off x="5329238" y="2443163"/>
            <a:ext cx="380232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R2</a:t>
            </a:r>
            <a:endParaRPr lang="ru-RU" b="1">
              <a:solidFill>
                <a:schemeClr val="bg1"/>
              </a:solidFill>
            </a:endParaRPr>
          </a:p>
        </p:txBody>
      </p:sp>
      <p:pic>
        <p:nvPicPr>
          <p:cNvPr id="64562" name="Picture 2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2762250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63" name="TextBox 28"/>
          <p:cNvSpPr txBox="1">
            <a:spLocks noChangeArrowheads="1"/>
          </p:cNvSpPr>
          <p:nvPr/>
        </p:nvSpPr>
        <p:spPr bwMode="auto">
          <a:xfrm>
            <a:off x="1335088" y="3065463"/>
            <a:ext cx="1283877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192.168.11.0/24</a:t>
            </a:r>
            <a:endParaRPr lang="ru-RU" b="1"/>
          </a:p>
        </p:txBody>
      </p:sp>
      <p:sp>
        <p:nvSpPr>
          <p:cNvPr id="64564" name="TextBox 29"/>
          <p:cNvSpPr txBox="1">
            <a:spLocks noChangeArrowheads="1"/>
          </p:cNvSpPr>
          <p:nvPr/>
        </p:nvSpPr>
        <p:spPr bwMode="auto">
          <a:xfrm>
            <a:off x="6424613" y="1752600"/>
            <a:ext cx="95250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10.1.1.0/24</a:t>
            </a:r>
            <a:endParaRPr lang="ru-RU" b="1"/>
          </a:p>
        </p:txBody>
      </p:sp>
      <p:sp>
        <p:nvSpPr>
          <p:cNvPr id="64565" name="TextBox 30"/>
          <p:cNvSpPr txBox="1">
            <a:spLocks noChangeArrowheads="1"/>
          </p:cNvSpPr>
          <p:nvPr/>
        </p:nvSpPr>
        <p:spPr bwMode="auto">
          <a:xfrm>
            <a:off x="6434138" y="3049588"/>
            <a:ext cx="95250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10.1.2.0/24</a:t>
            </a:r>
            <a:endParaRPr lang="ru-RU" b="1"/>
          </a:p>
        </p:txBody>
      </p:sp>
      <p:sp>
        <p:nvSpPr>
          <p:cNvPr id="64566" name="TextBox 31"/>
          <p:cNvSpPr txBox="1">
            <a:spLocks noChangeArrowheads="1"/>
          </p:cNvSpPr>
          <p:nvPr/>
        </p:nvSpPr>
        <p:spPr bwMode="auto">
          <a:xfrm>
            <a:off x="3690938" y="1982788"/>
            <a:ext cx="1590500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209.165.200.224 /30</a:t>
            </a:r>
            <a:endParaRPr lang="ru-RU" b="1"/>
          </a:p>
        </p:txBody>
      </p:sp>
      <p:sp>
        <p:nvSpPr>
          <p:cNvPr id="64567" name="TextBox 32"/>
          <p:cNvSpPr txBox="1">
            <a:spLocks noChangeArrowheads="1"/>
          </p:cNvSpPr>
          <p:nvPr/>
        </p:nvSpPr>
        <p:spPr bwMode="auto">
          <a:xfrm>
            <a:off x="4754563" y="2312988"/>
            <a:ext cx="458779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.226</a:t>
            </a:r>
            <a:endParaRPr lang="ru-RU" sz="2000"/>
          </a:p>
        </p:txBody>
      </p:sp>
      <p:cxnSp>
        <p:nvCxnSpPr>
          <p:cNvPr id="34" name="Straight Connector 33"/>
          <p:cNvCxnSpPr>
            <a:stCxn id="64560" idx="0"/>
          </p:cNvCxnSpPr>
          <p:nvPr/>
        </p:nvCxnSpPr>
        <p:spPr bwMode="auto">
          <a:xfrm flipV="1">
            <a:off x="5511800" y="2012950"/>
            <a:ext cx="1588" cy="255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569" name="Rectangle 34"/>
          <p:cNvSpPr>
            <a:spLocks noChangeArrowheads="1"/>
          </p:cNvSpPr>
          <p:nvPr/>
        </p:nvSpPr>
        <p:spPr bwMode="auto">
          <a:xfrm>
            <a:off x="1095375" y="1901825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4570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958975"/>
            <a:ext cx="49847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Connector 36"/>
          <p:cNvCxnSpPr>
            <a:stCxn id="64554" idx="1"/>
            <a:endCxn id="64570" idx="3"/>
          </p:cNvCxnSpPr>
          <p:nvPr/>
        </p:nvCxnSpPr>
        <p:spPr bwMode="auto">
          <a:xfrm flipH="1">
            <a:off x="1196975" y="2181225"/>
            <a:ext cx="433388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572" name="Rectangle 37"/>
          <p:cNvSpPr>
            <a:spLocks noChangeArrowheads="1"/>
          </p:cNvSpPr>
          <p:nvPr/>
        </p:nvSpPr>
        <p:spPr bwMode="auto">
          <a:xfrm>
            <a:off x="1095375" y="2646363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4573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703513"/>
            <a:ext cx="498475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Straight Connector 39"/>
          <p:cNvCxnSpPr>
            <a:stCxn id="64556" idx="1"/>
            <a:endCxn id="64573" idx="3"/>
          </p:cNvCxnSpPr>
          <p:nvPr/>
        </p:nvCxnSpPr>
        <p:spPr bwMode="auto">
          <a:xfrm flipH="1">
            <a:off x="1196975" y="2924175"/>
            <a:ext cx="433388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575" name="Rectangle 40"/>
          <p:cNvSpPr>
            <a:spLocks noChangeArrowheads="1"/>
          </p:cNvSpPr>
          <p:nvPr/>
        </p:nvSpPr>
        <p:spPr bwMode="auto">
          <a:xfrm>
            <a:off x="7394575" y="1909763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4576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738" y="1962150"/>
            <a:ext cx="49847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77" name="Rectangle 42"/>
          <p:cNvSpPr>
            <a:spLocks noChangeArrowheads="1"/>
          </p:cNvSpPr>
          <p:nvPr/>
        </p:nvSpPr>
        <p:spPr bwMode="auto">
          <a:xfrm>
            <a:off x="7408863" y="2649538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4578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25" y="2706688"/>
            <a:ext cx="498475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79" name="Picture 25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1298575"/>
            <a:ext cx="11572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80" name="TextBox 45"/>
          <p:cNvSpPr txBox="1">
            <a:spLocks noChangeArrowheads="1"/>
          </p:cNvSpPr>
          <p:nvPr/>
        </p:nvSpPr>
        <p:spPr bwMode="auto">
          <a:xfrm>
            <a:off x="5754688" y="2117725"/>
            <a:ext cx="301686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2000"/>
          </a:p>
        </p:txBody>
      </p:sp>
      <p:sp>
        <p:nvSpPr>
          <p:cNvPr id="64581" name="TextBox 46"/>
          <p:cNvSpPr txBox="1">
            <a:spLocks noChangeArrowheads="1"/>
          </p:cNvSpPr>
          <p:nvPr/>
        </p:nvSpPr>
        <p:spPr bwMode="auto">
          <a:xfrm>
            <a:off x="5761038" y="2633663"/>
            <a:ext cx="301685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2000"/>
          </a:p>
        </p:txBody>
      </p:sp>
      <p:sp>
        <p:nvSpPr>
          <p:cNvPr id="64582" name="Rectangle 47"/>
          <p:cNvSpPr>
            <a:spLocks noChangeArrowheads="1"/>
          </p:cNvSpPr>
          <p:nvPr/>
        </p:nvSpPr>
        <p:spPr bwMode="auto">
          <a:xfrm>
            <a:off x="5184775" y="1757363"/>
            <a:ext cx="849913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64.100.0.1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4583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1447800"/>
            <a:ext cx="357188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84" name="TextBox 49"/>
          <p:cNvSpPr txBox="1">
            <a:spLocks noChangeArrowheads="1"/>
          </p:cNvSpPr>
          <p:nvPr/>
        </p:nvSpPr>
        <p:spPr bwMode="auto">
          <a:xfrm>
            <a:off x="2627027" y="2576513"/>
            <a:ext cx="489236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</a:p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G0/1</a:t>
            </a:r>
            <a:endParaRPr lang="ru-RU" sz="2000"/>
          </a:p>
        </p:txBody>
      </p:sp>
      <p:sp>
        <p:nvSpPr>
          <p:cNvPr id="64585" name="TextBox 50"/>
          <p:cNvSpPr txBox="1">
            <a:spLocks noChangeArrowheads="1"/>
          </p:cNvSpPr>
          <p:nvPr/>
        </p:nvSpPr>
        <p:spPr bwMode="auto">
          <a:xfrm>
            <a:off x="3665538" y="2346325"/>
            <a:ext cx="591829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.225</a:t>
            </a:r>
          </a:p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S0/0/0</a:t>
            </a:r>
            <a:endParaRPr lang="ru-RU" sz="2000"/>
          </a:p>
        </p:txBody>
      </p:sp>
      <p:sp>
        <p:nvSpPr>
          <p:cNvPr id="64586" name="TextBox 51"/>
          <p:cNvSpPr txBox="1">
            <a:spLocks noChangeArrowheads="1"/>
          </p:cNvSpPr>
          <p:nvPr/>
        </p:nvSpPr>
        <p:spPr bwMode="auto">
          <a:xfrm>
            <a:off x="2639727" y="1912938"/>
            <a:ext cx="489236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G0/0</a:t>
            </a:r>
          </a:p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2000"/>
          </a:p>
        </p:txBody>
      </p:sp>
      <p:sp>
        <p:nvSpPr>
          <p:cNvPr id="53" name="Oval 52"/>
          <p:cNvSpPr/>
          <p:nvPr/>
        </p:nvSpPr>
        <p:spPr>
          <a:xfrm>
            <a:off x="2932113" y="2184400"/>
            <a:ext cx="830262" cy="577850"/>
          </a:xfrm>
          <a:prstGeom prst="ellipse">
            <a:avLst/>
          </a:prstGeom>
          <a:solidFill>
            <a:srgbClr val="FFC000">
              <a:alpha val="28000"/>
            </a:srgbClr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pic>
        <p:nvPicPr>
          <p:cNvPr id="64588" name="Picture 3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0" y="2268538"/>
            <a:ext cx="693738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89" name="TextBox 54"/>
          <p:cNvSpPr txBox="1">
            <a:spLocks noChangeArrowheads="1"/>
          </p:cNvSpPr>
          <p:nvPr/>
        </p:nvSpPr>
        <p:spPr bwMode="auto">
          <a:xfrm>
            <a:off x="3187700" y="2443163"/>
            <a:ext cx="380232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R1</a:t>
            </a:r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64590" name="Rectangle 55"/>
          <p:cNvSpPr>
            <a:spLocks noChangeArrowheads="1"/>
          </p:cNvSpPr>
          <p:nvPr/>
        </p:nvSpPr>
        <p:spPr bwMode="auto">
          <a:xfrm>
            <a:off x="323850" y="2000250"/>
            <a:ext cx="445955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ПК1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4591" name="Rectangle 56"/>
          <p:cNvSpPr>
            <a:spLocks noChangeArrowheads="1"/>
          </p:cNvSpPr>
          <p:nvPr/>
        </p:nvSpPr>
        <p:spPr bwMode="auto">
          <a:xfrm>
            <a:off x="323850" y="2746375"/>
            <a:ext cx="445955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ПК2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171274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Таблицы маршрутизации маршрутизатора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Адрес следующего перехода</a:t>
            </a:r>
            <a:endParaRPr lang="ru-RU" sz="28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H="1">
            <a:off x="5384800" y="1795551"/>
            <a:ext cx="1160463" cy="3651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4213" y="4768938"/>
            <a:ext cx="1684337" cy="3952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cxnSp>
        <p:nvCxnSpPr>
          <p:cNvPr id="8" name="Straight Connector 7"/>
          <p:cNvCxnSpPr>
            <a:stCxn id="66577" idx="3"/>
            <a:endCxn id="66593" idx="1"/>
          </p:cNvCxnSpPr>
          <p:nvPr/>
        </p:nvCxnSpPr>
        <p:spPr bwMode="auto">
          <a:xfrm>
            <a:off x="7283450" y="2509926"/>
            <a:ext cx="409575" cy="111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66574" idx="3"/>
            <a:endCxn id="66591" idx="3"/>
          </p:cNvCxnSpPr>
          <p:nvPr/>
        </p:nvCxnSpPr>
        <p:spPr bwMode="auto">
          <a:xfrm flipV="1">
            <a:off x="7280275" y="1776501"/>
            <a:ext cx="896938" cy="190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566" name="Freeform 9"/>
          <p:cNvSpPr>
            <a:spLocks/>
          </p:cNvSpPr>
          <p:nvPr/>
        </p:nvSpPr>
        <p:spPr bwMode="auto">
          <a:xfrm>
            <a:off x="3619500" y="1974938"/>
            <a:ext cx="1595438" cy="173038"/>
          </a:xfrm>
          <a:custGeom>
            <a:avLst/>
            <a:gdLst>
              <a:gd name="T0" fmla="*/ 0 w 2017"/>
              <a:gd name="T1" fmla="*/ 0 h 97"/>
              <a:gd name="T2" fmla="*/ 2147483647 w 2017"/>
              <a:gd name="T3" fmla="*/ 0 h 97"/>
              <a:gd name="T4" fmla="*/ 2147483647 w 2017"/>
              <a:gd name="T5" fmla="*/ 2147483647 h 97"/>
              <a:gd name="T6" fmla="*/ 2147483647 w 2017"/>
              <a:gd name="T7" fmla="*/ 2147483647 h 97"/>
              <a:gd name="T8" fmla="*/ 0 60000 65536"/>
              <a:gd name="T9" fmla="*/ 0 60000 65536"/>
              <a:gd name="T10" fmla="*/ 0 60000 65536"/>
              <a:gd name="T11" fmla="*/ 0 60000 65536"/>
              <a:gd name="T12" fmla="*/ 0 w 2017"/>
              <a:gd name="T13" fmla="*/ 0 h 97"/>
              <a:gd name="T14" fmla="*/ 2017 w 2017"/>
              <a:gd name="T15" fmla="*/ 97 h 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17" h="97">
                <a:moveTo>
                  <a:pt x="0" y="0"/>
                </a:moveTo>
                <a:lnTo>
                  <a:pt x="1008" y="0"/>
                </a:lnTo>
                <a:lnTo>
                  <a:pt x="912" y="96"/>
                </a:lnTo>
                <a:lnTo>
                  <a:pt x="2016" y="96"/>
                </a:lnTo>
              </a:path>
            </a:pathLst>
          </a:custGeom>
          <a:noFill/>
          <a:ln w="25400" cap="rnd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cxnSp>
        <p:nvCxnSpPr>
          <p:cNvPr id="11" name="Straight Connector 10"/>
          <p:cNvCxnSpPr>
            <a:stCxn id="66571" idx="1"/>
            <a:endCxn id="66604" idx="0"/>
          </p:cNvCxnSpPr>
          <p:nvPr/>
        </p:nvCxnSpPr>
        <p:spPr bwMode="auto">
          <a:xfrm rot="10800000" flipH="1">
            <a:off x="1630362" y="2035263"/>
            <a:ext cx="1747453" cy="47942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6569" idx="0"/>
            <a:endCxn id="66604" idx="0"/>
          </p:cNvCxnSpPr>
          <p:nvPr/>
        </p:nvCxnSpPr>
        <p:spPr bwMode="auto">
          <a:xfrm rot="16200000" flipH="1">
            <a:off x="2478292" y="1135740"/>
            <a:ext cx="419100" cy="137994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6569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1616163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70" name="TextBox 13"/>
          <p:cNvSpPr txBox="1">
            <a:spLocks noChangeArrowheads="1"/>
          </p:cNvSpPr>
          <p:nvPr/>
        </p:nvSpPr>
        <p:spPr bwMode="auto">
          <a:xfrm>
            <a:off x="1427163" y="1319301"/>
            <a:ext cx="1292340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192.168.10.0/24</a:t>
            </a:r>
            <a:endParaRPr lang="ru-RU" b="1"/>
          </a:p>
        </p:txBody>
      </p:sp>
      <p:pic>
        <p:nvPicPr>
          <p:cNvPr id="66571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2357526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>
            <a:stCxn id="66577" idx="1"/>
            <a:endCxn id="66576" idx="0"/>
          </p:cNvCxnSpPr>
          <p:nvPr/>
        </p:nvCxnSpPr>
        <p:spPr bwMode="auto">
          <a:xfrm rot="10800000">
            <a:off x="5519354" y="2035264"/>
            <a:ext cx="1029084" cy="4746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6574" idx="1"/>
          </p:cNvCxnSpPr>
          <p:nvPr/>
        </p:nvCxnSpPr>
        <p:spPr bwMode="auto">
          <a:xfrm flipH="1">
            <a:off x="5384800" y="1795551"/>
            <a:ext cx="1160463" cy="3651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6574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63" y="1638388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5" name="Picture 3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138" y="1860638"/>
            <a:ext cx="69373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76" name="TextBox 19"/>
          <p:cNvSpPr txBox="1">
            <a:spLocks noChangeArrowheads="1"/>
          </p:cNvSpPr>
          <p:nvPr/>
        </p:nvSpPr>
        <p:spPr bwMode="auto">
          <a:xfrm>
            <a:off x="5329238" y="2035263"/>
            <a:ext cx="380232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R2</a:t>
            </a:r>
            <a:endParaRPr lang="ru-RU" b="1">
              <a:solidFill>
                <a:schemeClr val="bg1"/>
              </a:solidFill>
            </a:endParaRPr>
          </a:p>
        </p:txBody>
      </p:sp>
      <p:pic>
        <p:nvPicPr>
          <p:cNvPr id="66577" name="Picture 2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2352763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78" name="TextBox 21"/>
          <p:cNvSpPr txBox="1">
            <a:spLocks noChangeArrowheads="1"/>
          </p:cNvSpPr>
          <p:nvPr/>
        </p:nvSpPr>
        <p:spPr bwMode="auto">
          <a:xfrm>
            <a:off x="1335088" y="2655976"/>
            <a:ext cx="1283877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192.168.11.0/24</a:t>
            </a:r>
            <a:endParaRPr lang="ru-RU" b="1"/>
          </a:p>
        </p:txBody>
      </p:sp>
      <p:sp>
        <p:nvSpPr>
          <p:cNvPr id="66579" name="TextBox 22"/>
          <p:cNvSpPr txBox="1">
            <a:spLocks noChangeArrowheads="1"/>
          </p:cNvSpPr>
          <p:nvPr/>
        </p:nvSpPr>
        <p:spPr bwMode="auto">
          <a:xfrm>
            <a:off x="6424613" y="1343113"/>
            <a:ext cx="95250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10.1.1.0/24</a:t>
            </a:r>
            <a:endParaRPr lang="ru-RU" b="1"/>
          </a:p>
        </p:txBody>
      </p:sp>
      <p:sp>
        <p:nvSpPr>
          <p:cNvPr id="66580" name="TextBox 23"/>
          <p:cNvSpPr txBox="1">
            <a:spLocks noChangeArrowheads="1"/>
          </p:cNvSpPr>
          <p:nvPr/>
        </p:nvSpPr>
        <p:spPr bwMode="auto">
          <a:xfrm>
            <a:off x="6434138" y="2641688"/>
            <a:ext cx="95250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10.1.2.0/24</a:t>
            </a:r>
            <a:endParaRPr lang="ru-RU" b="1"/>
          </a:p>
        </p:txBody>
      </p:sp>
      <p:sp>
        <p:nvSpPr>
          <p:cNvPr id="66581" name="TextBox 24"/>
          <p:cNvSpPr txBox="1">
            <a:spLocks noChangeArrowheads="1"/>
          </p:cNvSpPr>
          <p:nvPr/>
        </p:nvSpPr>
        <p:spPr bwMode="auto">
          <a:xfrm>
            <a:off x="3690938" y="1574888"/>
            <a:ext cx="1590500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209.165.200.224 /30</a:t>
            </a:r>
            <a:endParaRPr lang="ru-RU" b="1"/>
          </a:p>
        </p:txBody>
      </p:sp>
      <p:sp>
        <p:nvSpPr>
          <p:cNvPr id="66582" name="TextBox 25"/>
          <p:cNvSpPr txBox="1">
            <a:spLocks noChangeArrowheads="1"/>
          </p:cNvSpPr>
          <p:nvPr/>
        </p:nvSpPr>
        <p:spPr bwMode="auto">
          <a:xfrm>
            <a:off x="4754563" y="1903501"/>
            <a:ext cx="458779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.226</a:t>
            </a:r>
            <a:endParaRPr lang="ru-RU" sz="2000"/>
          </a:p>
        </p:txBody>
      </p:sp>
      <p:cxnSp>
        <p:nvCxnSpPr>
          <p:cNvPr id="27" name="Straight Connector 26"/>
          <p:cNvCxnSpPr>
            <a:stCxn id="66575" idx="0"/>
          </p:cNvCxnSpPr>
          <p:nvPr/>
        </p:nvCxnSpPr>
        <p:spPr bwMode="auto">
          <a:xfrm flipV="1">
            <a:off x="5511800" y="1605051"/>
            <a:ext cx="1588" cy="255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584" name="Rectangle 27"/>
          <p:cNvSpPr>
            <a:spLocks noChangeArrowheads="1"/>
          </p:cNvSpPr>
          <p:nvPr/>
        </p:nvSpPr>
        <p:spPr bwMode="auto">
          <a:xfrm>
            <a:off x="1095375" y="1493926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6585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549488"/>
            <a:ext cx="4984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Connector 29"/>
          <p:cNvCxnSpPr>
            <a:stCxn id="66569" idx="1"/>
            <a:endCxn id="66585" idx="3"/>
          </p:cNvCxnSpPr>
          <p:nvPr/>
        </p:nvCxnSpPr>
        <p:spPr bwMode="auto">
          <a:xfrm flipH="1">
            <a:off x="1196975" y="1773326"/>
            <a:ext cx="43338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587" name="Rectangle 30"/>
          <p:cNvSpPr>
            <a:spLocks noChangeArrowheads="1"/>
          </p:cNvSpPr>
          <p:nvPr/>
        </p:nvSpPr>
        <p:spPr bwMode="auto">
          <a:xfrm>
            <a:off x="1095375" y="2236876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6588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294026"/>
            <a:ext cx="4984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Connector 32"/>
          <p:cNvCxnSpPr>
            <a:stCxn id="66571" idx="1"/>
            <a:endCxn id="66588" idx="3"/>
          </p:cNvCxnSpPr>
          <p:nvPr/>
        </p:nvCxnSpPr>
        <p:spPr bwMode="auto">
          <a:xfrm flipH="1">
            <a:off x="1196975" y="2514688"/>
            <a:ext cx="433388" cy="317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590" name="Rectangle 33"/>
          <p:cNvSpPr>
            <a:spLocks noChangeArrowheads="1"/>
          </p:cNvSpPr>
          <p:nvPr/>
        </p:nvSpPr>
        <p:spPr bwMode="auto">
          <a:xfrm>
            <a:off x="7394575" y="1501863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6591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738" y="1552663"/>
            <a:ext cx="4984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92" name="Rectangle 35"/>
          <p:cNvSpPr>
            <a:spLocks noChangeArrowheads="1"/>
          </p:cNvSpPr>
          <p:nvPr/>
        </p:nvSpPr>
        <p:spPr bwMode="auto">
          <a:xfrm>
            <a:off x="7408863" y="2240051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6593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25" y="2297201"/>
            <a:ext cx="4984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94" name="Picture 25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890676"/>
            <a:ext cx="11572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95" name="TextBox 38"/>
          <p:cNvSpPr txBox="1">
            <a:spLocks noChangeArrowheads="1"/>
          </p:cNvSpPr>
          <p:nvPr/>
        </p:nvSpPr>
        <p:spPr bwMode="auto">
          <a:xfrm>
            <a:off x="5754688" y="1709826"/>
            <a:ext cx="301686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2000"/>
          </a:p>
        </p:txBody>
      </p:sp>
      <p:sp>
        <p:nvSpPr>
          <p:cNvPr id="66596" name="TextBox 39"/>
          <p:cNvSpPr txBox="1">
            <a:spLocks noChangeArrowheads="1"/>
          </p:cNvSpPr>
          <p:nvPr/>
        </p:nvSpPr>
        <p:spPr bwMode="auto">
          <a:xfrm>
            <a:off x="5761038" y="2224176"/>
            <a:ext cx="301685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2000"/>
          </a:p>
        </p:txBody>
      </p:sp>
      <p:sp>
        <p:nvSpPr>
          <p:cNvPr id="66597" name="Rectangle 40"/>
          <p:cNvSpPr>
            <a:spLocks noChangeArrowheads="1"/>
          </p:cNvSpPr>
          <p:nvPr/>
        </p:nvSpPr>
        <p:spPr bwMode="auto">
          <a:xfrm>
            <a:off x="5184775" y="1347876"/>
            <a:ext cx="849913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64.100.0.1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6598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1039901"/>
            <a:ext cx="357188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99" name="TextBox 42"/>
          <p:cNvSpPr txBox="1">
            <a:spLocks noChangeArrowheads="1"/>
          </p:cNvSpPr>
          <p:nvPr/>
        </p:nvSpPr>
        <p:spPr bwMode="auto">
          <a:xfrm>
            <a:off x="2627027" y="2168613"/>
            <a:ext cx="489236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</a:p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G0/1</a:t>
            </a:r>
            <a:endParaRPr lang="ru-RU" sz="2000"/>
          </a:p>
        </p:txBody>
      </p:sp>
      <p:sp>
        <p:nvSpPr>
          <p:cNvPr id="66600" name="TextBox 43"/>
          <p:cNvSpPr txBox="1">
            <a:spLocks noChangeArrowheads="1"/>
          </p:cNvSpPr>
          <p:nvPr/>
        </p:nvSpPr>
        <p:spPr bwMode="auto">
          <a:xfrm>
            <a:off x="3665538" y="1936838"/>
            <a:ext cx="591829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.225</a:t>
            </a:r>
          </a:p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S0/0/0</a:t>
            </a:r>
            <a:endParaRPr lang="ru-RU" sz="2000"/>
          </a:p>
        </p:txBody>
      </p:sp>
      <p:sp>
        <p:nvSpPr>
          <p:cNvPr id="66601" name="TextBox 44"/>
          <p:cNvSpPr txBox="1">
            <a:spLocks noChangeArrowheads="1"/>
          </p:cNvSpPr>
          <p:nvPr/>
        </p:nvSpPr>
        <p:spPr bwMode="auto">
          <a:xfrm>
            <a:off x="2639727" y="1505038"/>
            <a:ext cx="489236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G0/0</a:t>
            </a:r>
          </a:p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2000"/>
          </a:p>
        </p:txBody>
      </p:sp>
      <p:sp>
        <p:nvSpPr>
          <p:cNvPr id="46" name="Oval 45"/>
          <p:cNvSpPr/>
          <p:nvPr/>
        </p:nvSpPr>
        <p:spPr>
          <a:xfrm>
            <a:off x="2932113" y="1776501"/>
            <a:ext cx="830262" cy="576262"/>
          </a:xfrm>
          <a:prstGeom prst="ellipse">
            <a:avLst/>
          </a:prstGeom>
          <a:solidFill>
            <a:srgbClr val="FFC000">
              <a:alpha val="28000"/>
            </a:srgbClr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pic>
        <p:nvPicPr>
          <p:cNvPr id="66603" name="Picture 3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0" y="1860638"/>
            <a:ext cx="69373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604" name="TextBox 47"/>
          <p:cNvSpPr txBox="1">
            <a:spLocks noChangeArrowheads="1"/>
          </p:cNvSpPr>
          <p:nvPr/>
        </p:nvSpPr>
        <p:spPr bwMode="auto">
          <a:xfrm>
            <a:off x="3187700" y="2035263"/>
            <a:ext cx="380232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R1</a:t>
            </a:r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66605" name="Rectangle 48"/>
          <p:cNvSpPr>
            <a:spLocks noChangeArrowheads="1"/>
          </p:cNvSpPr>
          <p:nvPr/>
        </p:nvSpPr>
        <p:spPr bwMode="auto">
          <a:xfrm>
            <a:off x="323850" y="1592351"/>
            <a:ext cx="445955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ПК1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6606" name="Rectangle 49"/>
          <p:cNvSpPr>
            <a:spLocks noChangeArrowheads="1"/>
          </p:cNvSpPr>
          <p:nvPr/>
        </p:nvSpPr>
        <p:spPr bwMode="auto">
          <a:xfrm>
            <a:off x="323850" y="2338476"/>
            <a:ext cx="445955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ПК2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6607" name="TextBox 6"/>
          <p:cNvSpPr txBox="1">
            <a:spLocks noChangeArrowheads="1"/>
          </p:cNvSpPr>
          <p:nvPr/>
        </p:nvSpPr>
        <p:spPr bwMode="auto">
          <a:xfrm>
            <a:off x="684213" y="2960776"/>
            <a:ext cx="7056437" cy="3713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R1#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show ip route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Codes: L - local, C - connected, S - static, R - RIP, M - mobile, B - BGP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   D - EIGRP, EX - EIGRP external, O - OSPF, IA - OSPF inter area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   N1 - OSPF NSSA external type 1, N2 - OSPF NSSA external type 2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   E1 - OSPF external type 1, E2 - OSPF external type 2, E - EGP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   i - IS-IS, L1 - IS-IS level-1, L2 - IS-IS level-2, ia - IS-IS inter area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   * - candidate default, U - per-user static route, o - ODR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   P - periodic downloaded static route</a:t>
            </a:r>
          </a:p>
          <a:p>
            <a:pPr algn="l">
              <a:buNone/>
            </a:pPr>
            <a:endParaRPr lang="ru-RU" sz="1100" smtClean="0">
              <a:latin typeface="Courier New" charset="0"/>
              <a:cs typeface="Courier New" charset="0"/>
            </a:endParaRP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Gateway of last resort is not set</a:t>
            </a:r>
          </a:p>
          <a:p>
            <a:pPr algn="l">
              <a:buNone/>
            </a:pPr>
            <a:endParaRPr lang="ru-RU" sz="1100" smtClean="0">
              <a:latin typeface="Courier New" charset="0"/>
              <a:cs typeface="Courier New" charset="0"/>
            </a:endParaRP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 10.0.0.0/8 is variably subnetted, 2 subnets, 2 masks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D       10.1.1.0/24 [90/2170112] via 209.165.200.226, 00:00:05, Serial0/0/0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D       10.1.2.0/24 [90/2170112] via 209.165.200.226, 00:00:05, Serial0/0/0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 192.168.10.0/24 is variably subnetted, 2 subnets, 3 masks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C       192.168.10.0/24 is directly connected, GigabitEthernet0/0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L       192.168.10.1/32 is directly connected, GigabitEthernet0/0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 192.168.11.0/24 is variably subnetted, 2 subnets, 3 masks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C       192.168.11.0/24 is directly connected, GigabitEthernet0/1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L       192.168.11.1/32 is directly connected, GigabitEthernet0/1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 209.165.200.0/24 is variably subnetted, 2 subnets, 3 masks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C       209.165.200.224/30 is directly connected, Serial0/0/0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L       209.165.200.225/32 is directly connected, Serial0/0/0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R1#</a:t>
            </a:r>
            <a:endParaRPr lang="ru-RU" sz="1100" b="0" i="0">
              <a:solidFill>
                <a:schemeClr val="tx1"/>
              </a:solidFill>
              <a:latin typeface="Courier New"/>
              <a:ea typeface="ＭＳ Ｐゴシック"/>
              <a:cs typeface="Courier New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Маршрутизаторы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Устройство маршрутизатора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8610" name="Content Placeholder 1" descr="cisco831-inside1-big.jpg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97" r="-14397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Устройство маршрутизатора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Маршрутизатор — это компьютер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70658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201863"/>
            <a:ext cx="7489825" cy="2455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Устройство маршрутизатора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ЦП и ОС маршрутизатора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414463"/>
            <a:ext cx="6200775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Устройство маршрутизатора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Память маршрутизатора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17600" y="1836777"/>
          <a:ext cx="7124699" cy="3358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2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4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79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600" b="1" i="0" baseline="0" noProof="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П</a:t>
                      </a:r>
                      <a:r>
                        <a:rPr lang="ru-RU" sz="1600" b="1" i="0" noProof="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амять </a:t>
                      </a:r>
                      <a:endParaRPr lang="ru-RU" sz="1600" noProof="0" dirty="0"/>
                    </a:p>
                  </a:txBody>
                  <a:tcPr marL="91439" marR="91439" marT="45725" marB="45725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600" b="1" i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Энергозависимая</a:t>
                      </a:r>
                      <a:r>
                        <a:rPr lang="ru-RU" sz="1600" b="1" i="0" baseline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 / </a:t>
                      </a:r>
                    </a:p>
                    <a:p>
                      <a:pPr marL="0" algn="ctr" defTabSz="914400">
                        <a:buNone/>
                      </a:pPr>
                      <a:r>
                        <a:rPr lang="ru-RU" sz="1600" b="1" i="0" baseline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Энергонезависимая</a:t>
                      </a:r>
                      <a:endParaRPr lang="ru-RU" sz="1600" noProof="0"/>
                    </a:p>
                  </a:txBody>
                  <a:tcPr marL="91439" marR="91439" marT="45725" marB="45725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600" b="1" i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Хранилища</a:t>
                      </a:r>
                      <a:endParaRPr lang="ru-RU" sz="1600" noProof="0"/>
                    </a:p>
                  </a:txBody>
                  <a:tcPr marL="91439" marR="91439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976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1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ОЗУ</a:t>
                      </a:r>
                      <a:endParaRPr lang="ru-RU" sz="1400" b="1" noProof="0" dirty="0"/>
                    </a:p>
                  </a:txBody>
                  <a:tcPr marL="91439" marR="91439" marT="45725" marB="45725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Энергозависимая</a:t>
                      </a:r>
                      <a:endParaRPr lang="ru-RU" sz="1400" noProof="0"/>
                    </a:p>
                  </a:txBody>
                  <a:tcPr marL="91439" marR="91439" marT="45725" marB="45725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4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Запущенная версия IOS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4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Запущенный файл конфигурации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4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IP-маршрутизация и таблицы ARP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4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Буфер пакетов</a:t>
                      </a:r>
                      <a:endParaRPr lang="ru-RU" sz="1400" noProof="0" dirty="0"/>
                    </a:p>
                  </a:txBody>
                  <a:tcPr marL="91439" marR="91439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935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ПЗУ</a:t>
                      </a:r>
                      <a:endParaRPr lang="ru-RU" sz="1400" b="1" noProof="0"/>
                    </a:p>
                  </a:txBody>
                  <a:tcPr marL="91439" marR="91439" marT="45725" marB="45725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Энергонезависимая</a:t>
                      </a:r>
                      <a:endParaRPr lang="ru-RU" sz="1400" noProof="0" dirty="0"/>
                    </a:p>
                  </a:txBody>
                  <a:tcPr marL="91439" marR="91439" marT="45725" marB="45725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4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Указания по загрузке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4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Основное программное обеспечение для диагностики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4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Ограниченная версия IOS</a:t>
                      </a:r>
                      <a:endParaRPr lang="ru-RU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78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NVRAM</a:t>
                      </a:r>
                      <a:endParaRPr lang="ru-RU" sz="1400" b="1" noProof="0"/>
                    </a:p>
                  </a:txBody>
                  <a:tcPr marL="91439" marR="91439" marT="45725" marB="45725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Энергонезависимая</a:t>
                      </a:r>
                      <a:endParaRPr lang="ru-RU" sz="1400" noProof="0"/>
                    </a:p>
                  </a:txBody>
                  <a:tcPr marL="91439" marR="91439" marT="45725" marB="45725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Файл начальной конфигурации</a:t>
                      </a:r>
                      <a:endParaRPr lang="ru-RU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12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Флеш-память</a:t>
                      </a:r>
                      <a:endParaRPr lang="ru-RU" sz="1400" b="1" noProof="0"/>
                    </a:p>
                  </a:txBody>
                  <a:tcPr marL="91439" marR="91439" marT="45725" marB="45725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Энергонезависимая</a:t>
                      </a:r>
                      <a:endParaRPr lang="ru-RU" sz="1400" noProof="0" dirty="0"/>
                    </a:p>
                  </a:txBody>
                  <a:tcPr marL="91439" marR="91439" marT="45725" marB="45725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4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IOS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4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Прочие системные файлы</a:t>
                      </a:r>
                      <a:endParaRPr lang="ru-RU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Устройство маршрутизатора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Внутреннее устройство маршрутизатора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606550"/>
            <a:ext cx="63246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Устройство маршрутизатора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Системная плата маршрутизатора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78850" name="Picture 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2863850"/>
            <a:ext cx="7969250" cy="209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100138" y="3917950"/>
            <a:ext cx="3616325" cy="520700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200"/>
          </a:p>
        </p:txBody>
      </p:sp>
      <p:sp>
        <p:nvSpPr>
          <p:cNvPr id="78852" name="TextBox 23"/>
          <p:cNvSpPr txBox="1">
            <a:spLocks noChangeArrowheads="1"/>
          </p:cNvSpPr>
          <p:nvPr/>
        </p:nvSpPr>
        <p:spPr bwMode="auto">
          <a:xfrm>
            <a:off x="1979613" y="5772150"/>
            <a:ext cx="3012517" cy="690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Два разъёма для карт флеш-памяти максимальным объёмом 4 ГБ каждая</a:t>
            </a:r>
            <a:endParaRPr lang="ru-RU" sz="1400" b="0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78853" name="TextBox 24"/>
          <p:cNvSpPr txBox="1">
            <a:spLocks noChangeArrowheads="1"/>
          </p:cNvSpPr>
          <p:nvPr/>
        </p:nvSpPr>
        <p:spPr bwMode="auto">
          <a:xfrm>
            <a:off x="1692275" y="1941513"/>
            <a:ext cx="262796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6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Сдвоенные слоты eHWIC</a:t>
            </a:r>
            <a:endParaRPr lang="ru-RU" sz="16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26" name="Straight Arrow Connector 25"/>
          <p:cNvCxnSpPr>
            <a:stCxn id="78853" idx="2"/>
            <a:endCxn id="23" idx="0"/>
          </p:cNvCxnSpPr>
          <p:nvPr/>
        </p:nvCxnSpPr>
        <p:spPr>
          <a:xfrm rot="5400000">
            <a:off x="2126027" y="3037719"/>
            <a:ext cx="1662505" cy="9795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859338" y="3910013"/>
            <a:ext cx="1714500" cy="573087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200"/>
          </a:p>
        </p:txBody>
      </p:sp>
      <p:sp>
        <p:nvSpPr>
          <p:cNvPr id="78856" name="TextBox 27"/>
          <p:cNvSpPr txBox="1">
            <a:spLocks noChangeArrowheads="1"/>
          </p:cNvSpPr>
          <p:nvPr/>
        </p:nvSpPr>
        <p:spPr bwMode="auto">
          <a:xfrm>
            <a:off x="5191125" y="1938338"/>
            <a:ext cx="1016625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6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eHWIC 0</a:t>
            </a:r>
            <a:endParaRPr lang="ru-RU" sz="16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29" name="Straight Arrow Connector 28"/>
          <p:cNvCxnSpPr>
            <a:stCxn id="78856" idx="2"/>
            <a:endCxn id="27" idx="0"/>
          </p:cNvCxnSpPr>
          <p:nvPr/>
        </p:nvCxnSpPr>
        <p:spPr>
          <a:xfrm rot="16200000" flipH="1">
            <a:off x="4879142" y="3072566"/>
            <a:ext cx="1657743" cy="1715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651625" y="3956050"/>
            <a:ext cx="447675" cy="379413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200"/>
          </a:p>
        </p:txBody>
      </p:sp>
      <p:sp>
        <p:nvSpPr>
          <p:cNvPr id="78859" name="TextBox 30"/>
          <p:cNvSpPr txBox="1">
            <a:spLocks noChangeArrowheads="1"/>
          </p:cNvSpPr>
          <p:nvPr/>
        </p:nvSpPr>
        <p:spPr bwMode="auto">
          <a:xfrm>
            <a:off x="6532563" y="1938338"/>
            <a:ext cx="66236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6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AUX </a:t>
            </a:r>
          </a:p>
          <a:p>
            <a:pPr algn="ctr">
              <a:lnSpc>
                <a:spcPct val="90000"/>
              </a:lnSpc>
              <a:buNone/>
            </a:pPr>
            <a:r>
              <a:rPr lang="ru-RU" sz="16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порт</a:t>
            </a:r>
            <a:endParaRPr lang="ru-RU" sz="1600" b="0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32" name="Straight Arrow Connector 31"/>
          <p:cNvCxnSpPr>
            <a:stCxn id="78859" idx="2"/>
            <a:endCxn id="30" idx="0"/>
          </p:cNvCxnSpPr>
          <p:nvPr/>
        </p:nvCxnSpPr>
        <p:spPr>
          <a:xfrm rot="16200000" flipH="1">
            <a:off x="6128513" y="3209099"/>
            <a:ext cx="1482181" cy="1171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740650" y="3956050"/>
            <a:ext cx="425450" cy="363538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200"/>
          </a:p>
        </p:txBody>
      </p:sp>
      <p:sp>
        <p:nvSpPr>
          <p:cNvPr id="78862" name="TextBox 33"/>
          <p:cNvSpPr txBox="1">
            <a:spLocks noChangeArrowheads="1"/>
          </p:cNvSpPr>
          <p:nvPr/>
        </p:nvSpPr>
        <p:spPr bwMode="auto">
          <a:xfrm>
            <a:off x="7423150" y="1914525"/>
            <a:ext cx="1676357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6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Локальная сеть</a:t>
            </a:r>
          </a:p>
          <a:p>
            <a:pPr algn="ctr">
              <a:lnSpc>
                <a:spcPct val="90000"/>
              </a:lnSpc>
              <a:buNone/>
            </a:pPr>
            <a:r>
              <a:rPr lang="ru-RU" sz="16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интерфейсы</a:t>
            </a:r>
            <a:endParaRPr lang="ru-RU" sz="16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35" name="Straight Arrow Connector 34"/>
          <p:cNvCxnSpPr>
            <a:stCxn id="78862" idx="2"/>
          </p:cNvCxnSpPr>
          <p:nvPr/>
        </p:nvCxnSpPr>
        <p:spPr>
          <a:xfrm rot="5400000">
            <a:off x="6932081" y="2941126"/>
            <a:ext cx="1820319" cy="83817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78862" idx="2"/>
            <a:endCxn id="33" idx="0"/>
          </p:cNvCxnSpPr>
          <p:nvPr/>
        </p:nvCxnSpPr>
        <p:spPr>
          <a:xfrm rot="5400000">
            <a:off x="7354355" y="3049076"/>
            <a:ext cx="1505994" cy="30795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154863" y="4373563"/>
            <a:ext cx="393700" cy="346075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200"/>
          </a:p>
        </p:txBody>
      </p:sp>
      <p:sp>
        <p:nvSpPr>
          <p:cNvPr id="38" name="Rectangle 37"/>
          <p:cNvSpPr/>
          <p:nvPr/>
        </p:nvSpPr>
        <p:spPr>
          <a:xfrm>
            <a:off x="7740650" y="4338638"/>
            <a:ext cx="439738" cy="363537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200"/>
          </a:p>
        </p:txBody>
      </p:sp>
      <p:sp>
        <p:nvSpPr>
          <p:cNvPr id="78867" name="TextBox 38"/>
          <p:cNvSpPr txBox="1">
            <a:spLocks noChangeArrowheads="1"/>
          </p:cNvSpPr>
          <p:nvPr/>
        </p:nvSpPr>
        <p:spPr bwMode="auto">
          <a:xfrm>
            <a:off x="7661275" y="5407025"/>
            <a:ext cx="720903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4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USB </a:t>
            </a:r>
          </a:p>
          <a:p>
            <a:pPr algn="ctr">
              <a:lnSpc>
                <a:spcPct val="90000"/>
              </a:lnSpc>
              <a:buNone/>
            </a:pPr>
            <a:r>
              <a:rPr lang="ru-RU" sz="14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Порты</a:t>
            </a:r>
            <a:endParaRPr lang="ru-RU" sz="14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40" name="Straight Arrow Connector 39"/>
          <p:cNvCxnSpPr>
            <a:stCxn id="78867" idx="0"/>
            <a:endCxn id="38" idx="2"/>
          </p:cNvCxnSpPr>
          <p:nvPr/>
        </p:nvCxnSpPr>
        <p:spPr>
          <a:xfrm rot="16200000" flipV="1">
            <a:off x="7638698" y="5023996"/>
            <a:ext cx="704850" cy="6120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935663" y="4486275"/>
            <a:ext cx="549275" cy="363538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200"/>
          </a:p>
        </p:txBody>
      </p:sp>
      <p:sp>
        <p:nvSpPr>
          <p:cNvPr id="78870" name="TextBox 41"/>
          <p:cNvSpPr txBox="1">
            <a:spLocks noChangeArrowheads="1"/>
          </p:cNvSpPr>
          <p:nvPr/>
        </p:nvSpPr>
        <p:spPr bwMode="auto">
          <a:xfrm>
            <a:off x="5588000" y="5772150"/>
            <a:ext cx="1258888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4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Консоль </a:t>
            </a:r>
          </a:p>
          <a:p>
            <a:pPr algn="ctr">
              <a:lnSpc>
                <a:spcPct val="90000"/>
              </a:lnSpc>
              <a:buNone/>
            </a:pPr>
            <a:r>
              <a:rPr lang="ru-RU" sz="14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USB-разъём типа B</a:t>
            </a:r>
            <a:endParaRPr lang="ru-RU" sz="14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43" name="Straight Arrow Connector 42"/>
          <p:cNvCxnSpPr>
            <a:stCxn id="78870" idx="0"/>
            <a:endCxn id="41" idx="2"/>
          </p:cNvCxnSpPr>
          <p:nvPr/>
        </p:nvCxnSpPr>
        <p:spPr>
          <a:xfrm rot="16200000" flipV="1">
            <a:off x="5752705" y="5307410"/>
            <a:ext cx="922337" cy="714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645275" y="4373563"/>
            <a:ext cx="455613" cy="434975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200"/>
          </a:p>
        </p:txBody>
      </p:sp>
      <p:sp>
        <p:nvSpPr>
          <p:cNvPr id="78873" name="TextBox 44"/>
          <p:cNvSpPr txBox="1">
            <a:spLocks noChangeArrowheads="1"/>
          </p:cNvSpPr>
          <p:nvPr/>
        </p:nvSpPr>
        <p:spPr bwMode="auto">
          <a:xfrm>
            <a:off x="6365875" y="5167313"/>
            <a:ext cx="10160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4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Консоль RJ45</a:t>
            </a:r>
            <a:endParaRPr lang="ru-RU" sz="14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46" name="Straight Arrow Connector 45"/>
          <p:cNvCxnSpPr>
            <a:stCxn id="78873" idx="0"/>
            <a:endCxn id="44" idx="2"/>
          </p:cNvCxnSpPr>
          <p:nvPr/>
        </p:nvCxnSpPr>
        <p:spPr>
          <a:xfrm rot="16200000" flipV="1">
            <a:off x="6694092" y="4987529"/>
            <a:ext cx="358775" cy="79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252538" y="4483100"/>
            <a:ext cx="1590675" cy="290513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200"/>
          </a:p>
        </p:txBody>
      </p:sp>
      <p:sp>
        <p:nvSpPr>
          <p:cNvPr id="48" name="Rectangle 47"/>
          <p:cNvSpPr/>
          <p:nvPr/>
        </p:nvSpPr>
        <p:spPr>
          <a:xfrm>
            <a:off x="3059113" y="4486275"/>
            <a:ext cx="1590675" cy="290513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200"/>
          </a:p>
        </p:txBody>
      </p:sp>
      <p:cxnSp>
        <p:nvCxnSpPr>
          <p:cNvPr id="49" name="Straight Arrow Connector 48"/>
          <p:cNvCxnSpPr>
            <a:stCxn id="78852" idx="0"/>
            <a:endCxn id="48" idx="2"/>
          </p:cNvCxnSpPr>
          <p:nvPr/>
        </p:nvCxnSpPr>
        <p:spPr>
          <a:xfrm rot="5400000" flipH="1" flipV="1">
            <a:off x="3172480" y="5090180"/>
            <a:ext cx="995362" cy="36857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8852" idx="0"/>
            <a:endCxn id="47" idx="2"/>
          </p:cNvCxnSpPr>
          <p:nvPr/>
        </p:nvCxnSpPr>
        <p:spPr>
          <a:xfrm rot="16200000" flipV="1">
            <a:off x="2267606" y="4553884"/>
            <a:ext cx="998537" cy="143799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Устройство маршрутизатора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Подключение к маршрутизатору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2943225"/>
            <a:ext cx="7899400" cy="205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716463" y="4032250"/>
            <a:ext cx="1857375" cy="528638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200"/>
          </a:p>
        </p:txBody>
      </p:sp>
      <p:sp>
        <p:nvSpPr>
          <p:cNvPr id="80900" name="TextBox 23"/>
          <p:cNvSpPr txBox="1">
            <a:spLocks noChangeArrowheads="1"/>
          </p:cNvSpPr>
          <p:nvPr/>
        </p:nvSpPr>
        <p:spPr bwMode="auto">
          <a:xfrm>
            <a:off x="4768371" y="2014538"/>
            <a:ext cx="1839093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6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Глобальная сеть </a:t>
            </a:r>
          </a:p>
          <a:p>
            <a:pPr algn="ctr">
              <a:lnSpc>
                <a:spcPct val="90000"/>
              </a:lnSpc>
              <a:buNone/>
            </a:pPr>
            <a:r>
              <a:rPr lang="ru-RU" sz="16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Интерфейс</a:t>
            </a:r>
            <a:endParaRPr lang="ru-RU" sz="1600" b="0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25" name="Straight Arrow Connector 24"/>
          <p:cNvCxnSpPr>
            <a:stCxn id="80900" idx="2"/>
            <a:endCxn id="23" idx="0"/>
          </p:cNvCxnSpPr>
          <p:nvPr/>
        </p:nvCxnSpPr>
        <p:spPr>
          <a:xfrm rot="5400000">
            <a:off x="4925445" y="3269776"/>
            <a:ext cx="1482181" cy="4276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651625" y="4032250"/>
            <a:ext cx="447675" cy="381000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200"/>
          </a:p>
        </p:txBody>
      </p:sp>
      <p:sp>
        <p:nvSpPr>
          <p:cNvPr id="80903" name="TextBox 26"/>
          <p:cNvSpPr txBox="1">
            <a:spLocks noChangeArrowheads="1"/>
          </p:cNvSpPr>
          <p:nvPr/>
        </p:nvSpPr>
        <p:spPr bwMode="auto">
          <a:xfrm>
            <a:off x="6532563" y="2014538"/>
            <a:ext cx="66236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6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AUX </a:t>
            </a:r>
          </a:p>
          <a:p>
            <a:pPr algn="ctr">
              <a:lnSpc>
                <a:spcPct val="90000"/>
              </a:lnSpc>
              <a:buNone/>
            </a:pPr>
            <a:r>
              <a:rPr lang="ru-RU" sz="16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порт</a:t>
            </a:r>
            <a:endParaRPr lang="ru-RU" sz="16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28" name="Straight Arrow Connector 27"/>
          <p:cNvCxnSpPr>
            <a:stCxn id="80903" idx="2"/>
            <a:endCxn id="26" idx="0"/>
          </p:cNvCxnSpPr>
          <p:nvPr/>
        </p:nvCxnSpPr>
        <p:spPr>
          <a:xfrm rot="16200000" flipH="1">
            <a:off x="6128513" y="3285299"/>
            <a:ext cx="1482181" cy="1171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740650" y="4032250"/>
            <a:ext cx="425450" cy="363538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200"/>
          </a:p>
        </p:txBody>
      </p:sp>
      <p:sp>
        <p:nvSpPr>
          <p:cNvPr id="80906" name="TextBox 29"/>
          <p:cNvSpPr txBox="1">
            <a:spLocks noChangeArrowheads="1"/>
          </p:cNvSpPr>
          <p:nvPr/>
        </p:nvSpPr>
        <p:spPr bwMode="auto">
          <a:xfrm>
            <a:off x="7423150" y="1992313"/>
            <a:ext cx="1676357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6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Локальная сеть</a:t>
            </a:r>
          </a:p>
          <a:p>
            <a:pPr algn="ctr">
              <a:lnSpc>
                <a:spcPct val="90000"/>
              </a:lnSpc>
              <a:buNone/>
            </a:pPr>
            <a:r>
              <a:rPr lang="ru-RU" sz="16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интерфейсы</a:t>
            </a:r>
            <a:endParaRPr lang="ru-RU" sz="16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31" name="Straight Arrow Connector 30"/>
          <p:cNvCxnSpPr>
            <a:stCxn id="80906" idx="2"/>
          </p:cNvCxnSpPr>
          <p:nvPr/>
        </p:nvCxnSpPr>
        <p:spPr>
          <a:xfrm rot="5400000">
            <a:off x="6932875" y="3018120"/>
            <a:ext cx="1818731" cy="83817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0906" idx="2"/>
            <a:endCxn id="29" idx="0"/>
          </p:cNvCxnSpPr>
          <p:nvPr/>
        </p:nvCxnSpPr>
        <p:spPr>
          <a:xfrm rot="5400000">
            <a:off x="7355149" y="3126070"/>
            <a:ext cx="1504406" cy="30795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154863" y="4451350"/>
            <a:ext cx="393700" cy="346075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200"/>
          </a:p>
        </p:txBody>
      </p:sp>
      <p:sp>
        <p:nvSpPr>
          <p:cNvPr id="34" name="Rectangle 33"/>
          <p:cNvSpPr/>
          <p:nvPr/>
        </p:nvSpPr>
        <p:spPr>
          <a:xfrm>
            <a:off x="5935663" y="4562475"/>
            <a:ext cx="549275" cy="363538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200"/>
          </a:p>
        </p:txBody>
      </p:sp>
      <p:sp>
        <p:nvSpPr>
          <p:cNvPr id="80911" name="TextBox 34"/>
          <p:cNvSpPr txBox="1">
            <a:spLocks noChangeArrowheads="1"/>
          </p:cNvSpPr>
          <p:nvPr/>
        </p:nvSpPr>
        <p:spPr bwMode="auto">
          <a:xfrm>
            <a:off x="5588000" y="5849938"/>
            <a:ext cx="1258888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4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Консоль </a:t>
            </a:r>
          </a:p>
          <a:p>
            <a:pPr algn="ctr">
              <a:lnSpc>
                <a:spcPct val="90000"/>
              </a:lnSpc>
              <a:buNone/>
            </a:pPr>
            <a:r>
              <a:rPr lang="ru-RU" sz="14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USB-разъём типа B</a:t>
            </a:r>
            <a:endParaRPr lang="ru-RU" sz="14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36" name="Straight Arrow Connector 35"/>
          <p:cNvCxnSpPr>
            <a:stCxn id="80911" idx="0"/>
            <a:endCxn id="34" idx="2"/>
          </p:cNvCxnSpPr>
          <p:nvPr/>
        </p:nvCxnSpPr>
        <p:spPr>
          <a:xfrm rot="16200000" flipV="1">
            <a:off x="5751911" y="5384404"/>
            <a:ext cx="923925" cy="714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645275" y="4451350"/>
            <a:ext cx="455613" cy="434975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sz="1200"/>
          </a:p>
        </p:txBody>
      </p:sp>
      <p:sp>
        <p:nvSpPr>
          <p:cNvPr id="80914" name="TextBox 37"/>
          <p:cNvSpPr txBox="1">
            <a:spLocks noChangeArrowheads="1"/>
          </p:cNvSpPr>
          <p:nvPr/>
        </p:nvSpPr>
        <p:spPr bwMode="auto">
          <a:xfrm>
            <a:off x="6365875" y="5245100"/>
            <a:ext cx="10160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4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Консоль RJ45</a:t>
            </a:r>
            <a:endParaRPr lang="ru-RU" sz="14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39" name="Straight Arrow Connector 38"/>
          <p:cNvCxnSpPr>
            <a:stCxn id="80914" idx="0"/>
            <a:endCxn id="37" idx="2"/>
          </p:cNvCxnSpPr>
          <p:nvPr/>
        </p:nvCxnSpPr>
        <p:spPr>
          <a:xfrm rot="16200000" flipV="1">
            <a:off x="6694092" y="5065316"/>
            <a:ext cx="358775" cy="79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Устройство маршрутизатора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Интерфейсы сети LAN и WAN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8294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811463"/>
            <a:ext cx="6935788" cy="180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968375" y="3787775"/>
            <a:ext cx="3622675" cy="44926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900113" y="4237038"/>
            <a:ext cx="5759450" cy="446087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6262688" y="3663950"/>
            <a:ext cx="396875" cy="57467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6262688" y="2732088"/>
            <a:ext cx="1693862" cy="9318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6659563" y="3663950"/>
            <a:ext cx="449262" cy="33813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7596188" y="3663950"/>
            <a:ext cx="536575" cy="9525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7073900" y="4030663"/>
            <a:ext cx="515938" cy="509587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12" name="Rectangle 11"/>
          <p:cNvSpPr/>
          <p:nvPr/>
        </p:nvSpPr>
        <p:spPr>
          <a:xfrm>
            <a:off x="6626225" y="4448175"/>
            <a:ext cx="447675" cy="9207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82955" name="TextBox 12"/>
          <p:cNvSpPr txBox="1">
            <a:spLocks noChangeArrowheads="1"/>
          </p:cNvSpPr>
          <p:nvPr/>
        </p:nvSpPr>
        <p:spPr bwMode="auto">
          <a:xfrm>
            <a:off x="3263550" y="1555580"/>
            <a:ext cx="4831387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2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Последовательные интерфейсы</a:t>
            </a:r>
            <a:endParaRPr lang="ru-RU" sz="2400" b="0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2956" name="TextBox 13"/>
          <p:cNvSpPr txBox="1">
            <a:spLocks noChangeArrowheads="1"/>
          </p:cNvSpPr>
          <p:nvPr/>
        </p:nvSpPr>
        <p:spPr bwMode="auto">
          <a:xfrm>
            <a:off x="5382654" y="5033963"/>
            <a:ext cx="3425105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2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Интерфейсы сети LAN</a:t>
            </a:r>
            <a:endParaRPr lang="ru-RU" sz="2400" b="0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4473038" y="2774158"/>
            <a:ext cx="1748652" cy="3093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388225" y="4179888"/>
            <a:ext cx="0" cy="85407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875463" y="4467225"/>
            <a:ext cx="0" cy="56673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 в процессе обмена данными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741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814365">
              <a:buNone/>
            </a:pPr>
            <a:r>
              <a:rPr lang="ru-RU" sz="4000" b="1" dirty="0" smtClean="0"/>
              <a:t>Узел</a:t>
            </a:r>
            <a:r>
              <a:rPr lang="ru-RU" sz="4000" dirty="0" smtClean="0"/>
              <a:t> - оконечное </a:t>
            </a:r>
            <a:r>
              <a:rPr lang="ru-RU" sz="4000" dirty="0"/>
              <a:t>устройство с настроенным </a:t>
            </a:r>
            <a:r>
              <a:rPr lang="ru-RU" sz="4000" dirty="0" smtClean="0"/>
              <a:t>IP-адресом</a:t>
            </a:r>
            <a:endParaRPr lang="ru-RU" sz="4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6367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Загрузка маршрутизатора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Cisco IOS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84994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52" r="-25452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Загрузка маршрутизатора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Файлы Bootset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8704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t="5337" b="5275"/>
          <a:stretch>
            <a:fillRect/>
          </a:stretch>
        </p:blipFill>
        <p:spPr>
          <a:xfrm>
            <a:off x="800100" y="1355597"/>
            <a:ext cx="7480300" cy="5083463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Загрузка маршрутизатора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Процесс загрузки маршрутизатора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63781" y="1338263"/>
            <a:ext cx="5646250" cy="5122862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092" name="TextBox 5"/>
          <p:cNvSpPr txBox="1">
            <a:spLocks noChangeArrowheads="1"/>
          </p:cNvSpPr>
          <p:nvPr/>
        </p:nvSpPr>
        <p:spPr bwMode="auto">
          <a:xfrm>
            <a:off x="6129980" y="1753071"/>
            <a:ext cx="2569520" cy="830262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9388" indent="-1793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Font typeface="Arial"/>
              <a:buAutoNum type="arabicPeriod"/>
            </a:pPr>
            <a:r>
              <a:rPr lang="ru-RU" sz="13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Самотестирование при включении питания (POST) и установка программы начальной загрузки</a:t>
            </a:r>
            <a:endParaRPr lang="ru-RU" sz="1300" b="0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9093" name="TextBox 6"/>
          <p:cNvSpPr txBox="1">
            <a:spLocks noChangeArrowheads="1"/>
          </p:cNvSpPr>
          <p:nvPr/>
        </p:nvSpPr>
        <p:spPr bwMode="auto">
          <a:xfrm>
            <a:off x="6284913" y="2724150"/>
            <a:ext cx="2233612" cy="615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9388" indent="-1793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Font typeface="Arial"/>
              <a:buAutoNum type="arabicPeriod" startAt="2"/>
            </a:pPr>
            <a:r>
              <a:rPr lang="ru-RU" sz="13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Поиск и загрузка программного обеспечения Cisco IOS</a:t>
            </a:r>
            <a:endParaRPr lang="ru-RU" sz="1300" b="0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9094" name="TextBox 7"/>
          <p:cNvSpPr txBox="1">
            <a:spLocks noChangeArrowheads="1"/>
          </p:cNvSpPr>
          <p:nvPr/>
        </p:nvSpPr>
        <p:spPr bwMode="auto">
          <a:xfrm>
            <a:off x="6210300" y="3702051"/>
            <a:ext cx="2438400" cy="793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9388" indent="-1793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Font typeface="Arial"/>
              <a:buAutoNum type="arabicPeriod" startAt="3"/>
            </a:pPr>
            <a:r>
              <a:rPr lang="ru-RU" sz="13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Поиск и загрузка файла начальной конфигурации или переход в режим настройки </a:t>
            </a:r>
            <a:endParaRPr lang="ru-RU" sz="1300" b="0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Загрузка маршрутизатора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Вывод команды «show version»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44550" y="2570163"/>
            <a:ext cx="4608513" cy="1793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844550" y="4067175"/>
            <a:ext cx="3852863" cy="2889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20" name="Rectangle 19"/>
          <p:cNvSpPr/>
          <p:nvPr/>
        </p:nvSpPr>
        <p:spPr>
          <a:xfrm>
            <a:off x="842963" y="3576638"/>
            <a:ext cx="2339975" cy="25876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844550" y="3333750"/>
            <a:ext cx="4968875" cy="1793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22" name="Rectangle 21"/>
          <p:cNvSpPr/>
          <p:nvPr/>
        </p:nvSpPr>
        <p:spPr>
          <a:xfrm>
            <a:off x="863600" y="2076450"/>
            <a:ext cx="4608513" cy="1793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23" name="Rectangle 22"/>
          <p:cNvSpPr/>
          <p:nvPr/>
        </p:nvSpPr>
        <p:spPr>
          <a:xfrm>
            <a:off x="836613" y="1509713"/>
            <a:ext cx="6913562" cy="2524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24" name="Rectangle 23"/>
          <p:cNvSpPr/>
          <p:nvPr/>
        </p:nvSpPr>
        <p:spPr>
          <a:xfrm>
            <a:off x="827088" y="1312863"/>
            <a:ext cx="7705725" cy="5133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/>
          </a:p>
        </p:txBody>
      </p:sp>
      <p:sp>
        <p:nvSpPr>
          <p:cNvPr id="91145" name="TextBox 11"/>
          <p:cNvSpPr txBox="1">
            <a:spLocks noChangeArrowheads="1"/>
          </p:cNvSpPr>
          <p:nvPr/>
        </p:nvSpPr>
        <p:spPr bwMode="auto">
          <a:xfrm>
            <a:off x="827088" y="1312863"/>
            <a:ext cx="7632700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Router# </a:t>
            </a:r>
            <a:r>
              <a:rPr lang="ru-RU" sz="9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show version</a:t>
            </a: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Cisco IOS Software, C1900 Software (C1900-UNIVERSALK9-M), Version 15.2(4)M1, RELEASE SOFTWARE (fc1)</a:t>
            </a: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Служба технической поддержки: http://www.cisco.com/techsupport</a:t>
            </a: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Copyright (c) 1986-2012 by Cisco Systems, Inc.</a:t>
            </a: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Compiled Thu 26-Jul-12 19:34 by prod_rel_team</a:t>
            </a:r>
          </a:p>
          <a:p>
            <a:pPr algn="l">
              <a:buNone/>
            </a:pPr>
            <a:endParaRPr lang="ru-RU" sz="900" smtClean="0">
              <a:latin typeface="Courier New" charset="0"/>
              <a:cs typeface="Courier New" charset="0"/>
            </a:endParaRP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ROM: System Bootstrap, Version 15.0(1r)M15, RELEASE SOFTWARE (fc1)</a:t>
            </a:r>
          </a:p>
          <a:p>
            <a:pPr algn="l">
              <a:buNone/>
            </a:pPr>
            <a:endParaRPr lang="ru-RU" sz="900" smtClean="0">
              <a:latin typeface="Courier New" charset="0"/>
              <a:cs typeface="Courier New" charset="0"/>
            </a:endParaRP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Router uptime is 10 hours, 9 minutes</a:t>
            </a: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System returned to ROM by power-on</a:t>
            </a: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System image file is "flash0:c1900-universalk9-mz.SPA.152-4.M1.bin"</a:t>
            </a: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Last reload type: Normal Reload</a:t>
            </a: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Last reload reason: power-on</a:t>
            </a:r>
          </a:p>
          <a:p>
            <a:pPr algn="l">
              <a:buNone/>
            </a:pPr>
            <a:endParaRPr lang="ru-RU" sz="900" smtClean="0">
              <a:latin typeface="Courier New" charset="0"/>
              <a:cs typeface="Courier New" charset="0"/>
            </a:endParaRP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&lt;Output omitted&gt;</a:t>
            </a:r>
          </a:p>
          <a:p>
            <a:pPr algn="l">
              <a:buNone/>
            </a:pPr>
            <a:endParaRPr lang="ru-RU" sz="900" smtClean="0">
              <a:latin typeface="Courier New" charset="0"/>
              <a:cs typeface="Courier New" charset="0"/>
            </a:endParaRP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Cisco CISCO1941/K9 (revision 1.0) with 446464K/77824K bytes of memory.</a:t>
            </a: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Processor board ID FTX1636848Z</a:t>
            </a: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2 Gigabit Ethernet interfaces</a:t>
            </a: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2 Serial(sync/async) interfaces</a:t>
            </a: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1 terminal line</a:t>
            </a: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DRAM configuration is 64 bits wide with parity disabled.</a:t>
            </a: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255K bytes of non-volatile configuration memory.</a:t>
            </a: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250880K bytes of ATA System CompactFlash 0 (Read/Write)</a:t>
            </a:r>
          </a:p>
          <a:p>
            <a:pPr algn="l">
              <a:buNone/>
            </a:pPr>
            <a:endParaRPr lang="ru-RU" sz="900" smtClean="0">
              <a:latin typeface="Courier New" charset="0"/>
              <a:cs typeface="Courier New" charset="0"/>
            </a:endParaRP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&lt;Output omitted&gt;</a:t>
            </a:r>
          </a:p>
          <a:p>
            <a:pPr algn="l">
              <a:buNone/>
            </a:pPr>
            <a:endParaRPr lang="ru-RU" sz="900" smtClean="0">
              <a:latin typeface="Courier New" charset="0"/>
              <a:cs typeface="Courier New" charset="0"/>
            </a:endParaRP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Technology Package License Information for Module:'c1900' </a:t>
            </a:r>
          </a:p>
          <a:p>
            <a:pPr algn="l">
              <a:buNone/>
            </a:pPr>
            <a:endParaRPr lang="ru-RU" sz="900" smtClean="0">
              <a:latin typeface="Courier New" charset="0"/>
              <a:cs typeface="Courier New" charset="0"/>
            </a:endParaRP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-----------------------------------------------------------------</a:t>
            </a: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Technology    Technology-package           Technology-package</a:t>
            </a: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          Current       Type           Next reboot  </a:t>
            </a: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-----------------------------------------------------------------</a:t>
            </a: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ipbase        ipbasek9      Permanent      ipbasek9</a:t>
            </a: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security      None          None           None</a:t>
            </a: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data          None          None           None</a:t>
            </a:r>
          </a:p>
          <a:p>
            <a:pPr algn="l">
              <a:buNone/>
            </a:pPr>
            <a:endParaRPr lang="ru-RU" sz="900" smtClean="0">
              <a:latin typeface="Courier New" charset="0"/>
              <a:cs typeface="Courier New" charset="0"/>
            </a:endParaRP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Configuration register is 0x2142 (will be 0x2102 at next reload)</a:t>
            </a:r>
          </a:p>
          <a:p>
            <a:pPr algn="l">
              <a:buNone/>
            </a:pPr>
            <a:endParaRPr lang="ru-RU" sz="900" smtClean="0">
              <a:latin typeface="Courier New" charset="0"/>
              <a:cs typeface="Courier New" charset="0"/>
            </a:endParaRPr>
          </a:p>
          <a:p>
            <a:pPr algn="l">
              <a:buNone/>
            </a:pPr>
            <a:r>
              <a:rPr lang="ru-RU" sz="9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Router#</a:t>
            </a:r>
            <a:endParaRPr lang="ru-RU" sz="900" b="0" i="0">
              <a:solidFill>
                <a:schemeClr val="tx1"/>
              </a:solidFill>
              <a:latin typeface="Courier New"/>
              <a:ea typeface="ＭＳ Ｐゴシック"/>
              <a:cs typeface="Courier New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Настройка маршрутизатора Cisco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93186" name="Content Placeholder 1" descr="How-to-Configure-Cisco-1941w1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2" r="-1752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319558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Настройка начальных параметров</a:t>
            </a:r>
            <a:b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Этапы конфигурации маршрутизатора</a:t>
            </a:r>
            <a:endParaRPr lang="ru-RU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H="1">
            <a:off x="5384800" y="1568450"/>
            <a:ext cx="1160463" cy="36671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235" name="TextBox 4"/>
          <p:cNvSpPr txBox="1">
            <a:spLocks noChangeArrowheads="1"/>
          </p:cNvSpPr>
          <p:nvPr/>
        </p:nvSpPr>
        <p:spPr bwMode="auto">
          <a:xfrm>
            <a:off x="442913" y="2949575"/>
            <a:ext cx="3803650" cy="1166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Router&gt;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enable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Router#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configure terminal 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Enter configuration commands, one per line.  End with CNTL/Z.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Router(config)#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hostname R1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R1(config)#</a:t>
            </a:r>
            <a:endParaRPr lang="ru-RU" sz="1100" b="0" i="0">
              <a:solidFill>
                <a:schemeClr val="tx1"/>
              </a:solidFill>
              <a:latin typeface="Courier New"/>
              <a:ea typeface="ＭＳ Ｐゴシック"/>
              <a:cs typeface="Courier New"/>
            </a:endParaRPr>
          </a:p>
        </p:txBody>
      </p:sp>
      <p:cxnSp>
        <p:nvCxnSpPr>
          <p:cNvPr id="6" name="Straight Connector 5"/>
          <p:cNvCxnSpPr>
            <a:stCxn id="95249" idx="3"/>
            <a:endCxn id="95264" idx="1"/>
          </p:cNvCxnSpPr>
          <p:nvPr/>
        </p:nvCxnSpPr>
        <p:spPr bwMode="auto">
          <a:xfrm>
            <a:off x="7283450" y="2282825"/>
            <a:ext cx="409575" cy="1111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95246" idx="3"/>
            <a:endCxn id="95262" idx="3"/>
          </p:cNvCxnSpPr>
          <p:nvPr/>
        </p:nvCxnSpPr>
        <p:spPr bwMode="auto">
          <a:xfrm flipV="1">
            <a:off x="7280275" y="1549400"/>
            <a:ext cx="896938" cy="190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238" name="Freeform 9"/>
          <p:cNvSpPr>
            <a:spLocks/>
          </p:cNvSpPr>
          <p:nvPr/>
        </p:nvSpPr>
        <p:spPr bwMode="auto">
          <a:xfrm>
            <a:off x="3619500" y="1747838"/>
            <a:ext cx="1595438" cy="173037"/>
          </a:xfrm>
          <a:custGeom>
            <a:avLst/>
            <a:gdLst>
              <a:gd name="T0" fmla="*/ 0 w 2017"/>
              <a:gd name="T1" fmla="*/ 0 h 97"/>
              <a:gd name="T2" fmla="*/ 2147483647 w 2017"/>
              <a:gd name="T3" fmla="*/ 0 h 97"/>
              <a:gd name="T4" fmla="*/ 2147483647 w 2017"/>
              <a:gd name="T5" fmla="*/ 2147483647 h 97"/>
              <a:gd name="T6" fmla="*/ 2147483647 w 2017"/>
              <a:gd name="T7" fmla="*/ 2147483647 h 97"/>
              <a:gd name="T8" fmla="*/ 0 60000 65536"/>
              <a:gd name="T9" fmla="*/ 0 60000 65536"/>
              <a:gd name="T10" fmla="*/ 0 60000 65536"/>
              <a:gd name="T11" fmla="*/ 0 60000 65536"/>
              <a:gd name="T12" fmla="*/ 0 w 2017"/>
              <a:gd name="T13" fmla="*/ 0 h 97"/>
              <a:gd name="T14" fmla="*/ 2017 w 2017"/>
              <a:gd name="T15" fmla="*/ 97 h 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17" h="97">
                <a:moveTo>
                  <a:pt x="0" y="0"/>
                </a:moveTo>
                <a:lnTo>
                  <a:pt x="1008" y="0"/>
                </a:lnTo>
                <a:lnTo>
                  <a:pt x="912" y="96"/>
                </a:lnTo>
                <a:lnTo>
                  <a:pt x="2016" y="96"/>
                </a:lnTo>
              </a:path>
            </a:pathLst>
          </a:custGeom>
          <a:noFill/>
          <a:ln w="25400" cap="rnd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cxnSp>
        <p:nvCxnSpPr>
          <p:cNvPr id="9" name="Straight Connector 8"/>
          <p:cNvCxnSpPr>
            <a:stCxn id="95243" idx="1"/>
            <a:endCxn id="95271" idx="0"/>
          </p:cNvCxnSpPr>
          <p:nvPr/>
        </p:nvCxnSpPr>
        <p:spPr bwMode="auto">
          <a:xfrm rot="10800000" flipH="1">
            <a:off x="1630362" y="1808164"/>
            <a:ext cx="1747453" cy="48101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95241" idx="0"/>
            <a:endCxn id="95271" idx="0"/>
          </p:cNvCxnSpPr>
          <p:nvPr/>
        </p:nvCxnSpPr>
        <p:spPr bwMode="auto">
          <a:xfrm rot="16200000" flipH="1">
            <a:off x="2478292" y="908640"/>
            <a:ext cx="419100" cy="137994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5241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1389063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42" name="TextBox 11"/>
          <p:cNvSpPr txBox="1">
            <a:spLocks noChangeArrowheads="1"/>
          </p:cNvSpPr>
          <p:nvPr/>
        </p:nvSpPr>
        <p:spPr bwMode="auto">
          <a:xfrm>
            <a:off x="1427163" y="1092200"/>
            <a:ext cx="1292340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192.168.10.0/24</a:t>
            </a:r>
            <a:endParaRPr lang="ru-RU" b="1"/>
          </a:p>
        </p:txBody>
      </p:sp>
      <p:pic>
        <p:nvPicPr>
          <p:cNvPr id="95243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2132013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>
            <a:stCxn id="95249" idx="1"/>
            <a:endCxn id="95248" idx="0"/>
          </p:cNvCxnSpPr>
          <p:nvPr/>
        </p:nvCxnSpPr>
        <p:spPr bwMode="auto">
          <a:xfrm rot="10800000">
            <a:off x="5519354" y="1808164"/>
            <a:ext cx="1029084" cy="4746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5246" idx="1"/>
          </p:cNvCxnSpPr>
          <p:nvPr/>
        </p:nvCxnSpPr>
        <p:spPr bwMode="auto">
          <a:xfrm flipH="1">
            <a:off x="5384800" y="1568450"/>
            <a:ext cx="1160463" cy="36671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5246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63" y="1411288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47" name="Picture 3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138" y="1633538"/>
            <a:ext cx="693737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48" name="TextBox 17"/>
          <p:cNvSpPr txBox="1">
            <a:spLocks noChangeArrowheads="1"/>
          </p:cNvSpPr>
          <p:nvPr/>
        </p:nvSpPr>
        <p:spPr bwMode="auto">
          <a:xfrm>
            <a:off x="5329238" y="1808163"/>
            <a:ext cx="380232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R2</a:t>
            </a:r>
            <a:endParaRPr lang="ru-RU" b="1">
              <a:solidFill>
                <a:schemeClr val="bg1"/>
              </a:solidFill>
            </a:endParaRPr>
          </a:p>
        </p:txBody>
      </p:sp>
      <p:pic>
        <p:nvPicPr>
          <p:cNvPr id="95249" name="Picture 1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2125663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50" name="TextBox 19"/>
          <p:cNvSpPr txBox="1">
            <a:spLocks noChangeArrowheads="1"/>
          </p:cNvSpPr>
          <p:nvPr/>
        </p:nvSpPr>
        <p:spPr bwMode="auto">
          <a:xfrm>
            <a:off x="1335088" y="2430463"/>
            <a:ext cx="1283877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192.168.11.0/24</a:t>
            </a:r>
            <a:endParaRPr lang="ru-RU" b="1"/>
          </a:p>
        </p:txBody>
      </p:sp>
      <p:sp>
        <p:nvSpPr>
          <p:cNvPr id="95251" name="TextBox 20"/>
          <p:cNvSpPr txBox="1">
            <a:spLocks noChangeArrowheads="1"/>
          </p:cNvSpPr>
          <p:nvPr/>
        </p:nvSpPr>
        <p:spPr bwMode="auto">
          <a:xfrm>
            <a:off x="6424613" y="1116013"/>
            <a:ext cx="95250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10.1.1.0/24</a:t>
            </a:r>
            <a:endParaRPr lang="ru-RU" b="1"/>
          </a:p>
        </p:txBody>
      </p:sp>
      <p:sp>
        <p:nvSpPr>
          <p:cNvPr id="95252" name="TextBox 21"/>
          <p:cNvSpPr txBox="1">
            <a:spLocks noChangeArrowheads="1"/>
          </p:cNvSpPr>
          <p:nvPr/>
        </p:nvSpPr>
        <p:spPr bwMode="auto">
          <a:xfrm>
            <a:off x="6434138" y="2414588"/>
            <a:ext cx="95250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10.1.2.0/24</a:t>
            </a:r>
            <a:endParaRPr lang="ru-RU" b="1"/>
          </a:p>
        </p:txBody>
      </p:sp>
      <p:sp>
        <p:nvSpPr>
          <p:cNvPr id="95253" name="TextBox 22"/>
          <p:cNvSpPr txBox="1">
            <a:spLocks noChangeArrowheads="1"/>
          </p:cNvSpPr>
          <p:nvPr/>
        </p:nvSpPr>
        <p:spPr bwMode="auto">
          <a:xfrm>
            <a:off x="3690938" y="1347788"/>
            <a:ext cx="1590500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209.165.200.224 /30</a:t>
            </a:r>
            <a:endParaRPr lang="ru-RU" b="1"/>
          </a:p>
        </p:txBody>
      </p:sp>
      <p:sp>
        <p:nvSpPr>
          <p:cNvPr id="95254" name="TextBox 23"/>
          <p:cNvSpPr txBox="1">
            <a:spLocks noChangeArrowheads="1"/>
          </p:cNvSpPr>
          <p:nvPr/>
        </p:nvSpPr>
        <p:spPr bwMode="auto">
          <a:xfrm>
            <a:off x="4754563" y="1677988"/>
            <a:ext cx="458779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.226</a:t>
            </a:r>
            <a:endParaRPr lang="ru-RU" sz="2000"/>
          </a:p>
        </p:txBody>
      </p:sp>
      <p:sp>
        <p:nvSpPr>
          <p:cNvPr id="95255" name="Rectangle 24"/>
          <p:cNvSpPr>
            <a:spLocks noChangeArrowheads="1"/>
          </p:cNvSpPr>
          <p:nvPr/>
        </p:nvSpPr>
        <p:spPr bwMode="auto">
          <a:xfrm>
            <a:off x="1095375" y="1266825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95256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323975"/>
            <a:ext cx="49847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Connector 26"/>
          <p:cNvCxnSpPr>
            <a:stCxn id="95241" idx="1"/>
            <a:endCxn id="95256" idx="3"/>
          </p:cNvCxnSpPr>
          <p:nvPr/>
        </p:nvCxnSpPr>
        <p:spPr bwMode="auto">
          <a:xfrm flipH="1">
            <a:off x="1196975" y="1546225"/>
            <a:ext cx="43338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258" name="Rectangle 27"/>
          <p:cNvSpPr>
            <a:spLocks noChangeArrowheads="1"/>
          </p:cNvSpPr>
          <p:nvPr/>
        </p:nvSpPr>
        <p:spPr bwMode="auto">
          <a:xfrm>
            <a:off x="1095375" y="2011363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95259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068513"/>
            <a:ext cx="498475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Connector 29"/>
          <p:cNvCxnSpPr>
            <a:stCxn id="95243" idx="1"/>
            <a:endCxn id="95259" idx="3"/>
          </p:cNvCxnSpPr>
          <p:nvPr/>
        </p:nvCxnSpPr>
        <p:spPr bwMode="auto">
          <a:xfrm flipH="1">
            <a:off x="1196975" y="2289175"/>
            <a:ext cx="433388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261" name="Rectangle 30"/>
          <p:cNvSpPr>
            <a:spLocks noChangeArrowheads="1"/>
          </p:cNvSpPr>
          <p:nvPr/>
        </p:nvSpPr>
        <p:spPr bwMode="auto">
          <a:xfrm>
            <a:off x="7394575" y="1274763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95262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738" y="1327150"/>
            <a:ext cx="49847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63" name="Rectangle 32"/>
          <p:cNvSpPr>
            <a:spLocks noChangeArrowheads="1"/>
          </p:cNvSpPr>
          <p:nvPr/>
        </p:nvSpPr>
        <p:spPr bwMode="auto">
          <a:xfrm>
            <a:off x="7408863" y="2014538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95264" name="Picture 33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25" y="2071688"/>
            <a:ext cx="498475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65" name="TextBox 34"/>
          <p:cNvSpPr txBox="1">
            <a:spLocks noChangeArrowheads="1"/>
          </p:cNvSpPr>
          <p:nvPr/>
        </p:nvSpPr>
        <p:spPr bwMode="auto">
          <a:xfrm>
            <a:off x="5754688" y="1482725"/>
            <a:ext cx="301686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2000"/>
          </a:p>
        </p:txBody>
      </p:sp>
      <p:sp>
        <p:nvSpPr>
          <p:cNvPr id="95266" name="TextBox 35"/>
          <p:cNvSpPr txBox="1">
            <a:spLocks noChangeArrowheads="1"/>
          </p:cNvSpPr>
          <p:nvPr/>
        </p:nvSpPr>
        <p:spPr bwMode="auto">
          <a:xfrm>
            <a:off x="5761038" y="1998663"/>
            <a:ext cx="301685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2000"/>
          </a:p>
        </p:txBody>
      </p:sp>
      <p:sp>
        <p:nvSpPr>
          <p:cNvPr id="95267" name="TextBox 36"/>
          <p:cNvSpPr txBox="1">
            <a:spLocks noChangeArrowheads="1"/>
          </p:cNvSpPr>
          <p:nvPr/>
        </p:nvSpPr>
        <p:spPr bwMode="auto">
          <a:xfrm>
            <a:off x="2627027" y="1941513"/>
            <a:ext cx="489236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</a:p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G0/1</a:t>
            </a:r>
            <a:endParaRPr lang="ru-RU" sz="2000"/>
          </a:p>
        </p:txBody>
      </p:sp>
      <p:sp>
        <p:nvSpPr>
          <p:cNvPr id="95268" name="TextBox 37"/>
          <p:cNvSpPr txBox="1">
            <a:spLocks noChangeArrowheads="1"/>
          </p:cNvSpPr>
          <p:nvPr/>
        </p:nvSpPr>
        <p:spPr bwMode="auto">
          <a:xfrm>
            <a:off x="3665538" y="1711325"/>
            <a:ext cx="591829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.225</a:t>
            </a:r>
          </a:p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S0/0/0</a:t>
            </a:r>
            <a:endParaRPr lang="ru-RU" sz="2000"/>
          </a:p>
        </p:txBody>
      </p:sp>
      <p:sp>
        <p:nvSpPr>
          <p:cNvPr id="95269" name="TextBox 38"/>
          <p:cNvSpPr txBox="1">
            <a:spLocks noChangeArrowheads="1"/>
          </p:cNvSpPr>
          <p:nvPr/>
        </p:nvSpPr>
        <p:spPr bwMode="auto">
          <a:xfrm>
            <a:off x="2639727" y="1277938"/>
            <a:ext cx="489236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G0/0</a:t>
            </a:r>
          </a:p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2000"/>
          </a:p>
        </p:txBody>
      </p:sp>
      <p:pic>
        <p:nvPicPr>
          <p:cNvPr id="95270" name="Picture 3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0" y="1633538"/>
            <a:ext cx="693738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71" name="TextBox 40"/>
          <p:cNvSpPr txBox="1">
            <a:spLocks noChangeArrowheads="1"/>
          </p:cNvSpPr>
          <p:nvPr/>
        </p:nvSpPr>
        <p:spPr bwMode="auto">
          <a:xfrm>
            <a:off x="3187700" y="1808163"/>
            <a:ext cx="380232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R1</a:t>
            </a:r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95272" name="Rectangle 41"/>
          <p:cNvSpPr>
            <a:spLocks noChangeArrowheads="1"/>
          </p:cNvSpPr>
          <p:nvPr/>
        </p:nvSpPr>
        <p:spPr bwMode="auto">
          <a:xfrm>
            <a:off x="323850" y="1365250"/>
            <a:ext cx="445955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ПК1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5273" name="Rectangle 42"/>
          <p:cNvSpPr>
            <a:spLocks noChangeArrowheads="1"/>
          </p:cNvSpPr>
          <p:nvPr/>
        </p:nvSpPr>
        <p:spPr bwMode="auto">
          <a:xfrm>
            <a:off x="323850" y="2111375"/>
            <a:ext cx="445955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ПК2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5274" name="TextBox 43"/>
          <p:cNvSpPr txBox="1">
            <a:spLocks noChangeArrowheads="1"/>
          </p:cNvSpPr>
          <p:nvPr/>
        </p:nvSpPr>
        <p:spPr bwMode="auto">
          <a:xfrm>
            <a:off x="4646613" y="2935288"/>
            <a:ext cx="3803650" cy="1166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Router&gt;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en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Router#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conf t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Enter configuration commands, one per line.  End with CNTL/Z.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Router(config)#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ho R1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R2(config)#</a:t>
            </a:r>
            <a:endParaRPr lang="ru-RU" sz="1100" b="0" i="0">
              <a:solidFill>
                <a:schemeClr val="tx1"/>
              </a:solidFill>
              <a:latin typeface="Courier New"/>
              <a:ea typeface="ＭＳ Ｐゴシック"/>
              <a:cs typeface="Courier New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3346450" y="2125663"/>
            <a:ext cx="0" cy="8239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276" name="TextBox 45"/>
          <p:cNvSpPr txBox="1">
            <a:spLocks noChangeArrowheads="1"/>
          </p:cNvSpPr>
          <p:nvPr/>
        </p:nvSpPr>
        <p:spPr bwMode="auto">
          <a:xfrm>
            <a:off x="4151096" y="3454400"/>
            <a:ext cx="606253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ИЛИ</a:t>
            </a:r>
            <a:endParaRPr lang="ru-RU" sz="1400" b="0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5277" name="TextBox 132"/>
          <p:cNvSpPr txBox="1">
            <a:spLocks noChangeArrowheads="1"/>
          </p:cNvSpPr>
          <p:nvPr/>
        </p:nvSpPr>
        <p:spPr bwMode="auto">
          <a:xfrm>
            <a:off x="446088" y="4181475"/>
            <a:ext cx="3586162" cy="2419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R1(config)#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enable secret class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R1(config)# 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R1(config)#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line console 0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R1(config-line)#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password cisco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R1(config-line)#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login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R1(config-line)#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exit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R1(config)#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R1(config)#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line vty 0 4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R1(config-line)#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password cisco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R1(config-line)#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login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R1(config-line)#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exit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R1(config)# 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R1(config)#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service password-encryption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R1(config)#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</a:t>
            </a:r>
            <a:endParaRPr lang="ru-RU" sz="1100" b="1" i="0">
              <a:solidFill>
                <a:schemeClr val="tx1"/>
              </a:solidFill>
              <a:latin typeface="Courier New"/>
              <a:ea typeface="ＭＳ Ｐゴシック"/>
              <a:cs typeface="Courier New"/>
            </a:endParaRPr>
          </a:p>
        </p:txBody>
      </p:sp>
      <p:sp>
        <p:nvSpPr>
          <p:cNvPr id="95278" name="TextBox 133"/>
          <p:cNvSpPr txBox="1">
            <a:spLocks noChangeArrowheads="1"/>
          </p:cNvSpPr>
          <p:nvPr/>
        </p:nvSpPr>
        <p:spPr bwMode="auto">
          <a:xfrm>
            <a:off x="4230688" y="4181475"/>
            <a:ext cx="4754562" cy="158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buNone/>
            </a:pPr>
            <a:r>
              <a:rPr lang="ru-RU" sz="1100" b="0" i="0" dirty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R1(config)# </a:t>
            </a:r>
            <a:r>
              <a:rPr lang="ru-RU" sz="1100" b="1" i="0" dirty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banner motd #</a:t>
            </a:r>
          </a:p>
          <a:p>
            <a:pPr algn="l">
              <a:buNone/>
            </a:pPr>
            <a:r>
              <a:rPr lang="ru-RU" sz="1100" b="0" i="0" dirty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Enter TEXT message  End with the character '#'.</a:t>
            </a:r>
          </a:p>
          <a:p>
            <a:pPr algn="l">
              <a:buNone/>
            </a:pPr>
            <a:r>
              <a:rPr lang="ru-RU" sz="1100" b="0" i="0" dirty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***********************************************</a:t>
            </a:r>
          </a:p>
          <a:p>
            <a:pPr algn="l">
              <a:buNone/>
            </a:pPr>
            <a:r>
              <a:rPr lang="ru-RU" sz="1100" b="0" i="0" dirty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  WARNING: Unauthorized access is prohibited!</a:t>
            </a:r>
          </a:p>
          <a:p>
            <a:pPr algn="l">
              <a:buNone/>
            </a:pPr>
            <a:r>
              <a:rPr lang="ru-RU" sz="1100" b="0" i="0" dirty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   ***********************************************</a:t>
            </a:r>
          </a:p>
          <a:p>
            <a:pPr algn="l">
              <a:buNone/>
            </a:pPr>
            <a:r>
              <a:rPr lang="ru-RU" sz="1100" b="0" i="0" dirty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#</a:t>
            </a:r>
          </a:p>
          <a:p>
            <a:pPr algn="l">
              <a:buNone/>
            </a:pPr>
            <a:endParaRPr lang="ru-RU" sz="1100" dirty="0" smtClean="0">
              <a:latin typeface="Courier New" charset="0"/>
              <a:cs typeface="Courier New" charset="0"/>
            </a:endParaRPr>
          </a:p>
          <a:p>
            <a:pPr algn="l">
              <a:buNone/>
            </a:pPr>
            <a:r>
              <a:rPr lang="ru-RU" sz="1100" b="0" i="0" dirty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R1(config)#</a:t>
            </a:r>
            <a:endParaRPr lang="ru-RU" sz="1100" b="1" dirty="0">
              <a:latin typeface="Courier New" charset="0"/>
              <a:cs typeface="Courier New" charset="0"/>
            </a:endParaRPr>
          </a:p>
        </p:txBody>
      </p:sp>
      <p:sp>
        <p:nvSpPr>
          <p:cNvPr id="95279" name="TextBox 134"/>
          <p:cNvSpPr txBox="1">
            <a:spLocks noChangeArrowheads="1"/>
          </p:cNvSpPr>
          <p:nvPr/>
        </p:nvSpPr>
        <p:spPr bwMode="auto">
          <a:xfrm>
            <a:off x="4213225" y="5816600"/>
            <a:ext cx="4770438" cy="822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copy running-config startup-config 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Destination filename [startup-config]? 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Building configuration...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[OK]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R1#</a:t>
            </a:r>
            <a:endParaRPr lang="ru-RU" sz="1100" b="1">
              <a:latin typeface="Courier New" charset="0"/>
              <a:cs typeface="Courier New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Настройка интерфейсов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Настройка интерфейсов сети LAN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H="1">
            <a:off x="5384800" y="1779588"/>
            <a:ext cx="1160463" cy="3667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97296" idx="3"/>
            <a:endCxn id="97311" idx="1"/>
          </p:cNvCxnSpPr>
          <p:nvPr/>
        </p:nvCxnSpPr>
        <p:spPr bwMode="auto">
          <a:xfrm>
            <a:off x="7283450" y="2495550"/>
            <a:ext cx="409575" cy="1111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97293" idx="3"/>
            <a:endCxn id="97309" idx="3"/>
          </p:cNvCxnSpPr>
          <p:nvPr/>
        </p:nvCxnSpPr>
        <p:spPr bwMode="auto">
          <a:xfrm flipV="1">
            <a:off x="7280275" y="1762125"/>
            <a:ext cx="896938" cy="174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285" name="Freeform 9"/>
          <p:cNvSpPr>
            <a:spLocks/>
          </p:cNvSpPr>
          <p:nvPr/>
        </p:nvSpPr>
        <p:spPr bwMode="auto">
          <a:xfrm>
            <a:off x="3619500" y="1958975"/>
            <a:ext cx="1595438" cy="173038"/>
          </a:xfrm>
          <a:custGeom>
            <a:avLst/>
            <a:gdLst>
              <a:gd name="T0" fmla="*/ 0 w 2017"/>
              <a:gd name="T1" fmla="*/ 0 h 97"/>
              <a:gd name="T2" fmla="*/ 2147483647 w 2017"/>
              <a:gd name="T3" fmla="*/ 0 h 97"/>
              <a:gd name="T4" fmla="*/ 2147483647 w 2017"/>
              <a:gd name="T5" fmla="*/ 2147483647 h 97"/>
              <a:gd name="T6" fmla="*/ 2147483647 w 2017"/>
              <a:gd name="T7" fmla="*/ 2147483647 h 97"/>
              <a:gd name="T8" fmla="*/ 0 60000 65536"/>
              <a:gd name="T9" fmla="*/ 0 60000 65536"/>
              <a:gd name="T10" fmla="*/ 0 60000 65536"/>
              <a:gd name="T11" fmla="*/ 0 60000 65536"/>
              <a:gd name="T12" fmla="*/ 0 w 2017"/>
              <a:gd name="T13" fmla="*/ 0 h 97"/>
              <a:gd name="T14" fmla="*/ 2017 w 2017"/>
              <a:gd name="T15" fmla="*/ 97 h 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17" h="97">
                <a:moveTo>
                  <a:pt x="0" y="0"/>
                </a:moveTo>
                <a:lnTo>
                  <a:pt x="1008" y="0"/>
                </a:lnTo>
                <a:lnTo>
                  <a:pt x="912" y="96"/>
                </a:lnTo>
                <a:lnTo>
                  <a:pt x="2016" y="96"/>
                </a:lnTo>
              </a:path>
            </a:pathLst>
          </a:custGeom>
          <a:noFill/>
          <a:ln w="25400" cap="rnd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cxnSp>
        <p:nvCxnSpPr>
          <p:cNvPr id="8" name="Straight Connector 7"/>
          <p:cNvCxnSpPr>
            <a:stCxn id="97290" idx="1"/>
            <a:endCxn id="97318" idx="0"/>
          </p:cNvCxnSpPr>
          <p:nvPr/>
        </p:nvCxnSpPr>
        <p:spPr bwMode="auto">
          <a:xfrm rot="10800000" flipH="1">
            <a:off x="1630362" y="2019301"/>
            <a:ext cx="1747453" cy="48101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97288" idx="0"/>
            <a:endCxn id="97318" idx="0"/>
          </p:cNvCxnSpPr>
          <p:nvPr/>
        </p:nvCxnSpPr>
        <p:spPr bwMode="auto">
          <a:xfrm rot="16200000" flipH="1">
            <a:off x="2478292" y="1119777"/>
            <a:ext cx="419100" cy="137994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7288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1600200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9" name="TextBox 10"/>
          <p:cNvSpPr txBox="1">
            <a:spLocks noChangeArrowheads="1"/>
          </p:cNvSpPr>
          <p:nvPr/>
        </p:nvSpPr>
        <p:spPr bwMode="auto">
          <a:xfrm>
            <a:off x="1427163" y="1303338"/>
            <a:ext cx="1292340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192.168.10.0/24</a:t>
            </a:r>
            <a:endParaRPr lang="ru-RU" b="1"/>
          </a:p>
        </p:txBody>
      </p:sp>
      <p:pic>
        <p:nvPicPr>
          <p:cNvPr id="97290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2343150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/>
          <p:cNvCxnSpPr>
            <a:stCxn id="97296" idx="1"/>
            <a:endCxn id="97295" idx="0"/>
          </p:cNvCxnSpPr>
          <p:nvPr/>
        </p:nvCxnSpPr>
        <p:spPr bwMode="auto">
          <a:xfrm rot="10800000">
            <a:off x="5519354" y="2019301"/>
            <a:ext cx="1029084" cy="47625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7293" idx="1"/>
          </p:cNvCxnSpPr>
          <p:nvPr/>
        </p:nvCxnSpPr>
        <p:spPr bwMode="auto">
          <a:xfrm flipH="1">
            <a:off x="5384800" y="1779588"/>
            <a:ext cx="1160463" cy="3667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7293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63" y="1622425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94" name="Picture 3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138" y="1846263"/>
            <a:ext cx="69373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95" name="TextBox 16"/>
          <p:cNvSpPr txBox="1">
            <a:spLocks noChangeArrowheads="1"/>
          </p:cNvSpPr>
          <p:nvPr/>
        </p:nvSpPr>
        <p:spPr bwMode="auto">
          <a:xfrm>
            <a:off x="5329238" y="2019300"/>
            <a:ext cx="380232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R2</a:t>
            </a:r>
            <a:endParaRPr lang="ru-RU" b="1">
              <a:solidFill>
                <a:schemeClr val="bg1"/>
              </a:solidFill>
            </a:endParaRPr>
          </a:p>
        </p:txBody>
      </p:sp>
      <p:pic>
        <p:nvPicPr>
          <p:cNvPr id="97296" name="Picture 1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2338388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97" name="TextBox 18"/>
          <p:cNvSpPr txBox="1">
            <a:spLocks noChangeArrowheads="1"/>
          </p:cNvSpPr>
          <p:nvPr/>
        </p:nvSpPr>
        <p:spPr bwMode="auto">
          <a:xfrm>
            <a:off x="1335088" y="2641600"/>
            <a:ext cx="1283877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192.168.11.0/24</a:t>
            </a:r>
            <a:endParaRPr lang="ru-RU" b="1"/>
          </a:p>
        </p:txBody>
      </p:sp>
      <p:sp>
        <p:nvSpPr>
          <p:cNvPr id="97298" name="TextBox 19"/>
          <p:cNvSpPr txBox="1">
            <a:spLocks noChangeArrowheads="1"/>
          </p:cNvSpPr>
          <p:nvPr/>
        </p:nvSpPr>
        <p:spPr bwMode="auto">
          <a:xfrm>
            <a:off x="6424613" y="1328738"/>
            <a:ext cx="95250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10.1.1.0/24</a:t>
            </a:r>
            <a:endParaRPr lang="ru-RU" b="1"/>
          </a:p>
        </p:txBody>
      </p:sp>
      <p:sp>
        <p:nvSpPr>
          <p:cNvPr id="97299" name="TextBox 20"/>
          <p:cNvSpPr txBox="1">
            <a:spLocks noChangeArrowheads="1"/>
          </p:cNvSpPr>
          <p:nvPr/>
        </p:nvSpPr>
        <p:spPr bwMode="auto">
          <a:xfrm>
            <a:off x="6434138" y="2625725"/>
            <a:ext cx="95250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10.1.2.0/24</a:t>
            </a:r>
            <a:endParaRPr lang="ru-RU" b="1"/>
          </a:p>
        </p:txBody>
      </p:sp>
      <p:sp>
        <p:nvSpPr>
          <p:cNvPr id="97300" name="TextBox 21"/>
          <p:cNvSpPr txBox="1">
            <a:spLocks noChangeArrowheads="1"/>
          </p:cNvSpPr>
          <p:nvPr/>
        </p:nvSpPr>
        <p:spPr bwMode="auto">
          <a:xfrm>
            <a:off x="3690938" y="1560513"/>
            <a:ext cx="1590500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209.165.200.224 /30</a:t>
            </a:r>
            <a:endParaRPr lang="ru-RU" b="1"/>
          </a:p>
        </p:txBody>
      </p:sp>
      <p:sp>
        <p:nvSpPr>
          <p:cNvPr id="97301" name="TextBox 22"/>
          <p:cNvSpPr txBox="1">
            <a:spLocks noChangeArrowheads="1"/>
          </p:cNvSpPr>
          <p:nvPr/>
        </p:nvSpPr>
        <p:spPr bwMode="auto">
          <a:xfrm>
            <a:off x="4754563" y="1889125"/>
            <a:ext cx="458779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.226</a:t>
            </a:r>
            <a:endParaRPr lang="ru-RU" sz="2000"/>
          </a:p>
        </p:txBody>
      </p:sp>
      <p:sp>
        <p:nvSpPr>
          <p:cNvPr id="97302" name="Rectangle 23"/>
          <p:cNvSpPr>
            <a:spLocks noChangeArrowheads="1"/>
          </p:cNvSpPr>
          <p:nvPr/>
        </p:nvSpPr>
        <p:spPr bwMode="auto">
          <a:xfrm>
            <a:off x="1095375" y="1477963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97303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535113"/>
            <a:ext cx="4984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Connector 25"/>
          <p:cNvCxnSpPr>
            <a:stCxn id="97288" idx="1"/>
            <a:endCxn id="97303" idx="3"/>
          </p:cNvCxnSpPr>
          <p:nvPr/>
        </p:nvCxnSpPr>
        <p:spPr bwMode="auto">
          <a:xfrm flipH="1">
            <a:off x="1196975" y="1757363"/>
            <a:ext cx="433388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305" name="Rectangle 26"/>
          <p:cNvSpPr>
            <a:spLocks noChangeArrowheads="1"/>
          </p:cNvSpPr>
          <p:nvPr/>
        </p:nvSpPr>
        <p:spPr bwMode="auto">
          <a:xfrm>
            <a:off x="1095375" y="2222500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97306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279650"/>
            <a:ext cx="49847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Connector 28"/>
          <p:cNvCxnSpPr>
            <a:stCxn id="97290" idx="1"/>
            <a:endCxn id="97306" idx="3"/>
          </p:cNvCxnSpPr>
          <p:nvPr/>
        </p:nvCxnSpPr>
        <p:spPr bwMode="auto">
          <a:xfrm flipH="1">
            <a:off x="1196975" y="2500313"/>
            <a:ext cx="433388" cy="317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308" name="Rectangle 29"/>
          <p:cNvSpPr>
            <a:spLocks noChangeArrowheads="1"/>
          </p:cNvSpPr>
          <p:nvPr/>
        </p:nvSpPr>
        <p:spPr bwMode="auto">
          <a:xfrm>
            <a:off x="7394575" y="1487488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97309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738" y="1538288"/>
            <a:ext cx="498475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310" name="Rectangle 31"/>
          <p:cNvSpPr>
            <a:spLocks noChangeArrowheads="1"/>
          </p:cNvSpPr>
          <p:nvPr/>
        </p:nvSpPr>
        <p:spPr bwMode="auto">
          <a:xfrm>
            <a:off x="7408863" y="2225675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97311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25" y="2282825"/>
            <a:ext cx="49847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312" name="TextBox 33"/>
          <p:cNvSpPr txBox="1">
            <a:spLocks noChangeArrowheads="1"/>
          </p:cNvSpPr>
          <p:nvPr/>
        </p:nvSpPr>
        <p:spPr bwMode="auto">
          <a:xfrm>
            <a:off x="5754688" y="1693863"/>
            <a:ext cx="301686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2000"/>
          </a:p>
        </p:txBody>
      </p:sp>
      <p:sp>
        <p:nvSpPr>
          <p:cNvPr id="97313" name="TextBox 34"/>
          <p:cNvSpPr txBox="1">
            <a:spLocks noChangeArrowheads="1"/>
          </p:cNvSpPr>
          <p:nvPr/>
        </p:nvSpPr>
        <p:spPr bwMode="auto">
          <a:xfrm>
            <a:off x="5761038" y="2209800"/>
            <a:ext cx="301685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2000"/>
          </a:p>
        </p:txBody>
      </p:sp>
      <p:sp>
        <p:nvSpPr>
          <p:cNvPr id="97314" name="TextBox 35"/>
          <p:cNvSpPr txBox="1">
            <a:spLocks noChangeArrowheads="1"/>
          </p:cNvSpPr>
          <p:nvPr/>
        </p:nvSpPr>
        <p:spPr bwMode="auto">
          <a:xfrm>
            <a:off x="2627027" y="2152650"/>
            <a:ext cx="489236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</a:p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G0/1</a:t>
            </a:r>
            <a:endParaRPr lang="ru-RU" sz="2000"/>
          </a:p>
        </p:txBody>
      </p:sp>
      <p:sp>
        <p:nvSpPr>
          <p:cNvPr id="97315" name="TextBox 36"/>
          <p:cNvSpPr txBox="1">
            <a:spLocks noChangeArrowheads="1"/>
          </p:cNvSpPr>
          <p:nvPr/>
        </p:nvSpPr>
        <p:spPr bwMode="auto">
          <a:xfrm>
            <a:off x="3665538" y="1922463"/>
            <a:ext cx="591829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.225</a:t>
            </a:r>
          </a:p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S0/0/0</a:t>
            </a:r>
            <a:endParaRPr lang="ru-RU" sz="2000"/>
          </a:p>
        </p:txBody>
      </p:sp>
      <p:sp>
        <p:nvSpPr>
          <p:cNvPr id="97316" name="TextBox 37"/>
          <p:cNvSpPr txBox="1">
            <a:spLocks noChangeArrowheads="1"/>
          </p:cNvSpPr>
          <p:nvPr/>
        </p:nvSpPr>
        <p:spPr bwMode="auto">
          <a:xfrm>
            <a:off x="2639727" y="1490663"/>
            <a:ext cx="489236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G0/0</a:t>
            </a:r>
          </a:p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2000"/>
          </a:p>
        </p:txBody>
      </p:sp>
      <p:pic>
        <p:nvPicPr>
          <p:cNvPr id="97317" name="Picture 3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0" y="1846263"/>
            <a:ext cx="69373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318" name="TextBox 39"/>
          <p:cNvSpPr txBox="1">
            <a:spLocks noChangeArrowheads="1"/>
          </p:cNvSpPr>
          <p:nvPr/>
        </p:nvSpPr>
        <p:spPr bwMode="auto">
          <a:xfrm>
            <a:off x="3187700" y="2019300"/>
            <a:ext cx="380232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R1</a:t>
            </a:r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97319" name="Rectangle 40"/>
          <p:cNvSpPr>
            <a:spLocks noChangeArrowheads="1"/>
          </p:cNvSpPr>
          <p:nvPr/>
        </p:nvSpPr>
        <p:spPr bwMode="auto">
          <a:xfrm>
            <a:off x="323850" y="1577975"/>
            <a:ext cx="445955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ПК1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7320" name="Rectangle 41"/>
          <p:cNvSpPr>
            <a:spLocks noChangeArrowheads="1"/>
          </p:cNvSpPr>
          <p:nvPr/>
        </p:nvSpPr>
        <p:spPr bwMode="auto">
          <a:xfrm>
            <a:off x="323850" y="2324100"/>
            <a:ext cx="445955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ПК2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7321" name="TextBox 42"/>
          <p:cNvSpPr txBox="1">
            <a:spLocks noChangeArrowheads="1"/>
          </p:cNvSpPr>
          <p:nvPr/>
        </p:nvSpPr>
        <p:spPr bwMode="auto">
          <a:xfrm>
            <a:off x="863600" y="3160713"/>
            <a:ext cx="6229350" cy="3382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conf t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Enter configuration commands, one per line.  End with CNTL/Z.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R1(config)# 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R1(config)#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interface gigabitethernet 0/0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R1(config-if)#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ip address 192.168.10.1 255.255.255.0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R1(config-if)# description Link to LAN-10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R1(config-if)#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no shutdown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%LINK-5-CHANGED: Interface GigabitEthernet0/0, changed state to up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%LINEPROTO-5-UPDOWN: Line protocol on Interface GigabitEthernet0/0, changed state to up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R1(config-if)#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exit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R1(config)# 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R1(config)#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int g0/1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R1(config-if)#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ip add 192.168.11.1 255.255.255.0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R1(config-if)# des Link to LAN-11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R1(config-if)#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no shut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%LINK-5-CHANGED: Interface GigabitEthernet0/1, changed state to up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%LINEPROTO-5-UPDOWN: Line protocol on Interface GigabitEthernet0/1, changed state to up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R1(config-if)#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exit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R1(config)#</a:t>
            </a:r>
            <a:endParaRPr lang="ru-RU" sz="1100" b="1">
              <a:latin typeface="Courier New" charset="0"/>
              <a:cs typeface="Courier New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3346450" y="2338388"/>
            <a:ext cx="0" cy="82232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Настройка интерфейсов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Проверка конфигурации интерфейса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H="1">
            <a:off x="5384800" y="1838325"/>
            <a:ext cx="1160463" cy="3651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99344" idx="3"/>
            <a:endCxn id="99359" idx="1"/>
          </p:cNvCxnSpPr>
          <p:nvPr/>
        </p:nvCxnSpPr>
        <p:spPr bwMode="auto">
          <a:xfrm>
            <a:off x="7283450" y="2552700"/>
            <a:ext cx="409575" cy="1111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99341" idx="3"/>
            <a:endCxn id="99357" idx="3"/>
          </p:cNvCxnSpPr>
          <p:nvPr/>
        </p:nvCxnSpPr>
        <p:spPr bwMode="auto">
          <a:xfrm flipV="1">
            <a:off x="7280275" y="1819275"/>
            <a:ext cx="896938" cy="190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9333" name="Freeform 9"/>
          <p:cNvSpPr>
            <a:spLocks/>
          </p:cNvSpPr>
          <p:nvPr/>
        </p:nvSpPr>
        <p:spPr bwMode="auto">
          <a:xfrm>
            <a:off x="3619500" y="2017713"/>
            <a:ext cx="1595438" cy="173037"/>
          </a:xfrm>
          <a:custGeom>
            <a:avLst/>
            <a:gdLst>
              <a:gd name="T0" fmla="*/ 0 w 2017"/>
              <a:gd name="T1" fmla="*/ 0 h 97"/>
              <a:gd name="T2" fmla="*/ 2147483647 w 2017"/>
              <a:gd name="T3" fmla="*/ 0 h 97"/>
              <a:gd name="T4" fmla="*/ 2147483647 w 2017"/>
              <a:gd name="T5" fmla="*/ 2147483647 h 97"/>
              <a:gd name="T6" fmla="*/ 2147483647 w 2017"/>
              <a:gd name="T7" fmla="*/ 2147483647 h 97"/>
              <a:gd name="T8" fmla="*/ 0 60000 65536"/>
              <a:gd name="T9" fmla="*/ 0 60000 65536"/>
              <a:gd name="T10" fmla="*/ 0 60000 65536"/>
              <a:gd name="T11" fmla="*/ 0 60000 65536"/>
              <a:gd name="T12" fmla="*/ 0 w 2017"/>
              <a:gd name="T13" fmla="*/ 0 h 97"/>
              <a:gd name="T14" fmla="*/ 2017 w 2017"/>
              <a:gd name="T15" fmla="*/ 97 h 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17" h="97">
                <a:moveTo>
                  <a:pt x="0" y="0"/>
                </a:moveTo>
                <a:lnTo>
                  <a:pt x="1008" y="0"/>
                </a:lnTo>
                <a:lnTo>
                  <a:pt x="912" y="96"/>
                </a:lnTo>
                <a:lnTo>
                  <a:pt x="2016" y="96"/>
                </a:lnTo>
              </a:path>
            </a:pathLst>
          </a:custGeom>
          <a:noFill/>
          <a:ln w="25400" cap="rnd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cxnSp>
        <p:nvCxnSpPr>
          <p:cNvPr id="8" name="Straight Connector 7"/>
          <p:cNvCxnSpPr>
            <a:stCxn id="99338" idx="1"/>
            <a:endCxn id="99366" idx="0"/>
          </p:cNvCxnSpPr>
          <p:nvPr/>
        </p:nvCxnSpPr>
        <p:spPr bwMode="auto">
          <a:xfrm rot="10800000" flipH="1">
            <a:off x="1630362" y="2078039"/>
            <a:ext cx="1747453" cy="4794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99336" idx="0"/>
            <a:endCxn id="99366" idx="0"/>
          </p:cNvCxnSpPr>
          <p:nvPr/>
        </p:nvCxnSpPr>
        <p:spPr bwMode="auto">
          <a:xfrm rot="16200000" flipH="1">
            <a:off x="2478292" y="1178515"/>
            <a:ext cx="419100" cy="137994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9336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1658938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7" name="TextBox 10"/>
          <p:cNvSpPr txBox="1">
            <a:spLocks noChangeArrowheads="1"/>
          </p:cNvSpPr>
          <p:nvPr/>
        </p:nvSpPr>
        <p:spPr bwMode="auto">
          <a:xfrm>
            <a:off x="1427163" y="1362075"/>
            <a:ext cx="1292340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192.168.10.0/24</a:t>
            </a:r>
            <a:endParaRPr lang="ru-RU" b="1"/>
          </a:p>
        </p:txBody>
      </p:sp>
      <p:pic>
        <p:nvPicPr>
          <p:cNvPr id="99338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2400300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/>
          <p:cNvCxnSpPr>
            <a:stCxn id="99344" idx="1"/>
            <a:endCxn id="99343" idx="0"/>
          </p:cNvCxnSpPr>
          <p:nvPr/>
        </p:nvCxnSpPr>
        <p:spPr bwMode="auto">
          <a:xfrm rot="10800000">
            <a:off x="5519354" y="2078039"/>
            <a:ext cx="1029084" cy="4746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9341" idx="1"/>
          </p:cNvCxnSpPr>
          <p:nvPr/>
        </p:nvCxnSpPr>
        <p:spPr bwMode="auto">
          <a:xfrm flipH="1">
            <a:off x="5384800" y="1838325"/>
            <a:ext cx="1160463" cy="3651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9341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63" y="1681163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42" name="Picture 3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138" y="1903413"/>
            <a:ext cx="69373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43" name="TextBox 16"/>
          <p:cNvSpPr txBox="1">
            <a:spLocks noChangeArrowheads="1"/>
          </p:cNvSpPr>
          <p:nvPr/>
        </p:nvSpPr>
        <p:spPr bwMode="auto">
          <a:xfrm>
            <a:off x="5329238" y="2078038"/>
            <a:ext cx="380232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R2</a:t>
            </a:r>
            <a:endParaRPr lang="ru-RU" b="1">
              <a:solidFill>
                <a:schemeClr val="bg1"/>
              </a:solidFill>
            </a:endParaRPr>
          </a:p>
        </p:txBody>
      </p:sp>
      <p:pic>
        <p:nvPicPr>
          <p:cNvPr id="99344" name="Picture 1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2395538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45" name="TextBox 18"/>
          <p:cNvSpPr txBox="1">
            <a:spLocks noChangeArrowheads="1"/>
          </p:cNvSpPr>
          <p:nvPr/>
        </p:nvSpPr>
        <p:spPr bwMode="auto">
          <a:xfrm>
            <a:off x="1335088" y="2698750"/>
            <a:ext cx="1283877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192.168.11.0/24</a:t>
            </a:r>
            <a:endParaRPr lang="ru-RU" b="1"/>
          </a:p>
        </p:txBody>
      </p:sp>
      <p:sp>
        <p:nvSpPr>
          <p:cNvPr id="99346" name="TextBox 19"/>
          <p:cNvSpPr txBox="1">
            <a:spLocks noChangeArrowheads="1"/>
          </p:cNvSpPr>
          <p:nvPr/>
        </p:nvSpPr>
        <p:spPr bwMode="auto">
          <a:xfrm>
            <a:off x="6424613" y="1385888"/>
            <a:ext cx="95250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10.1.1.0/24</a:t>
            </a:r>
            <a:endParaRPr lang="ru-RU" b="1"/>
          </a:p>
        </p:txBody>
      </p:sp>
      <p:sp>
        <p:nvSpPr>
          <p:cNvPr id="99347" name="TextBox 20"/>
          <p:cNvSpPr txBox="1">
            <a:spLocks noChangeArrowheads="1"/>
          </p:cNvSpPr>
          <p:nvPr/>
        </p:nvSpPr>
        <p:spPr bwMode="auto">
          <a:xfrm>
            <a:off x="6434138" y="2684463"/>
            <a:ext cx="95250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10.1.2.0/24</a:t>
            </a:r>
            <a:endParaRPr lang="ru-RU" b="1"/>
          </a:p>
        </p:txBody>
      </p:sp>
      <p:sp>
        <p:nvSpPr>
          <p:cNvPr id="99348" name="TextBox 21"/>
          <p:cNvSpPr txBox="1">
            <a:spLocks noChangeArrowheads="1"/>
          </p:cNvSpPr>
          <p:nvPr/>
        </p:nvSpPr>
        <p:spPr bwMode="auto">
          <a:xfrm>
            <a:off x="3690938" y="1617663"/>
            <a:ext cx="1590500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209.165.200.224 /30</a:t>
            </a:r>
            <a:endParaRPr lang="ru-RU" b="1"/>
          </a:p>
        </p:txBody>
      </p:sp>
      <p:sp>
        <p:nvSpPr>
          <p:cNvPr id="99349" name="TextBox 22"/>
          <p:cNvSpPr txBox="1">
            <a:spLocks noChangeArrowheads="1"/>
          </p:cNvSpPr>
          <p:nvPr/>
        </p:nvSpPr>
        <p:spPr bwMode="auto">
          <a:xfrm>
            <a:off x="4754563" y="1946275"/>
            <a:ext cx="458779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.226</a:t>
            </a:r>
            <a:endParaRPr lang="ru-RU" sz="2000"/>
          </a:p>
        </p:txBody>
      </p:sp>
      <p:sp>
        <p:nvSpPr>
          <p:cNvPr id="99350" name="Rectangle 23"/>
          <p:cNvSpPr>
            <a:spLocks noChangeArrowheads="1"/>
          </p:cNvSpPr>
          <p:nvPr/>
        </p:nvSpPr>
        <p:spPr bwMode="auto">
          <a:xfrm>
            <a:off x="1095375" y="1536700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99351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592263"/>
            <a:ext cx="4984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Connector 25"/>
          <p:cNvCxnSpPr>
            <a:stCxn id="99336" idx="1"/>
            <a:endCxn id="99351" idx="3"/>
          </p:cNvCxnSpPr>
          <p:nvPr/>
        </p:nvCxnSpPr>
        <p:spPr bwMode="auto">
          <a:xfrm flipH="1">
            <a:off x="1196975" y="1816100"/>
            <a:ext cx="43338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9353" name="Rectangle 26"/>
          <p:cNvSpPr>
            <a:spLocks noChangeArrowheads="1"/>
          </p:cNvSpPr>
          <p:nvPr/>
        </p:nvSpPr>
        <p:spPr bwMode="auto">
          <a:xfrm>
            <a:off x="1095375" y="2279650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99354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336800"/>
            <a:ext cx="4984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Connector 28"/>
          <p:cNvCxnSpPr>
            <a:stCxn id="99338" idx="1"/>
            <a:endCxn id="99354" idx="3"/>
          </p:cNvCxnSpPr>
          <p:nvPr/>
        </p:nvCxnSpPr>
        <p:spPr bwMode="auto">
          <a:xfrm flipH="1">
            <a:off x="1196975" y="2557463"/>
            <a:ext cx="433388" cy="317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9356" name="Rectangle 29"/>
          <p:cNvSpPr>
            <a:spLocks noChangeArrowheads="1"/>
          </p:cNvSpPr>
          <p:nvPr/>
        </p:nvSpPr>
        <p:spPr bwMode="auto">
          <a:xfrm>
            <a:off x="7394575" y="1544638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99357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738" y="1595438"/>
            <a:ext cx="4984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58" name="Rectangle 31"/>
          <p:cNvSpPr>
            <a:spLocks noChangeArrowheads="1"/>
          </p:cNvSpPr>
          <p:nvPr/>
        </p:nvSpPr>
        <p:spPr bwMode="auto">
          <a:xfrm>
            <a:off x="7408863" y="2282825"/>
            <a:ext cx="380232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.10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99359" name="Picture 3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25" y="2339975"/>
            <a:ext cx="4984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60" name="TextBox 33"/>
          <p:cNvSpPr txBox="1">
            <a:spLocks noChangeArrowheads="1"/>
          </p:cNvSpPr>
          <p:nvPr/>
        </p:nvSpPr>
        <p:spPr bwMode="auto">
          <a:xfrm>
            <a:off x="5754688" y="1752600"/>
            <a:ext cx="301686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2000"/>
          </a:p>
        </p:txBody>
      </p:sp>
      <p:sp>
        <p:nvSpPr>
          <p:cNvPr id="99361" name="TextBox 34"/>
          <p:cNvSpPr txBox="1">
            <a:spLocks noChangeArrowheads="1"/>
          </p:cNvSpPr>
          <p:nvPr/>
        </p:nvSpPr>
        <p:spPr bwMode="auto">
          <a:xfrm>
            <a:off x="5761038" y="2266950"/>
            <a:ext cx="301685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2000"/>
          </a:p>
        </p:txBody>
      </p:sp>
      <p:sp>
        <p:nvSpPr>
          <p:cNvPr id="99362" name="TextBox 35"/>
          <p:cNvSpPr txBox="1">
            <a:spLocks noChangeArrowheads="1"/>
          </p:cNvSpPr>
          <p:nvPr/>
        </p:nvSpPr>
        <p:spPr bwMode="auto">
          <a:xfrm>
            <a:off x="2627027" y="2211388"/>
            <a:ext cx="489236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</a:p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G0/1</a:t>
            </a:r>
            <a:endParaRPr lang="ru-RU" sz="2000"/>
          </a:p>
        </p:txBody>
      </p:sp>
      <p:sp>
        <p:nvSpPr>
          <p:cNvPr id="99363" name="TextBox 36"/>
          <p:cNvSpPr txBox="1">
            <a:spLocks noChangeArrowheads="1"/>
          </p:cNvSpPr>
          <p:nvPr/>
        </p:nvSpPr>
        <p:spPr bwMode="auto">
          <a:xfrm>
            <a:off x="3665538" y="1979613"/>
            <a:ext cx="591829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.225</a:t>
            </a:r>
          </a:p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S0/0/0</a:t>
            </a:r>
            <a:endParaRPr lang="ru-RU" sz="2000"/>
          </a:p>
        </p:txBody>
      </p:sp>
      <p:sp>
        <p:nvSpPr>
          <p:cNvPr id="99364" name="TextBox 37"/>
          <p:cNvSpPr txBox="1">
            <a:spLocks noChangeArrowheads="1"/>
          </p:cNvSpPr>
          <p:nvPr/>
        </p:nvSpPr>
        <p:spPr bwMode="auto">
          <a:xfrm>
            <a:off x="2639727" y="1547813"/>
            <a:ext cx="489236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G0/0</a:t>
            </a:r>
          </a:p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2000"/>
          </a:p>
        </p:txBody>
      </p:sp>
      <p:pic>
        <p:nvPicPr>
          <p:cNvPr id="99365" name="Picture 3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0" y="1903413"/>
            <a:ext cx="69373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66" name="TextBox 39"/>
          <p:cNvSpPr txBox="1">
            <a:spLocks noChangeArrowheads="1"/>
          </p:cNvSpPr>
          <p:nvPr/>
        </p:nvSpPr>
        <p:spPr bwMode="auto">
          <a:xfrm>
            <a:off x="3187700" y="2078038"/>
            <a:ext cx="380232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R1</a:t>
            </a:r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99367" name="Rectangle 40"/>
          <p:cNvSpPr>
            <a:spLocks noChangeArrowheads="1"/>
          </p:cNvSpPr>
          <p:nvPr/>
        </p:nvSpPr>
        <p:spPr bwMode="auto">
          <a:xfrm>
            <a:off x="323850" y="1635125"/>
            <a:ext cx="445955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ПК1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9368" name="Rectangle 41"/>
          <p:cNvSpPr>
            <a:spLocks noChangeArrowheads="1"/>
          </p:cNvSpPr>
          <p:nvPr/>
        </p:nvSpPr>
        <p:spPr bwMode="auto">
          <a:xfrm>
            <a:off x="323850" y="2381250"/>
            <a:ext cx="445955" cy="24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ПК2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9369" name="TextBox 42"/>
          <p:cNvSpPr txBox="1">
            <a:spLocks noChangeArrowheads="1"/>
          </p:cNvSpPr>
          <p:nvPr/>
        </p:nvSpPr>
        <p:spPr bwMode="auto">
          <a:xfrm>
            <a:off x="863600" y="3219450"/>
            <a:ext cx="7078663" cy="3095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show ip interface brief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Interface                  IP-Address      OK? Method Status                Protocol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 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GigabitEthernet0/0     192.168.10.1    YES manual up                    up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GigabitEthernet0/1     192.168.11.1    YES manual up                    up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Serial0/0/0            209.165.200.225 YES manual up                    up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Serial0/0/1            unassigned      YES NVRAM  administratively down down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Vlan1                  unassigned      YES NVRAM  administratively down down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R1#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R1# </a:t>
            </a:r>
            <a:r>
              <a:rPr lang="ru-RU" sz="1100" b="1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ping 209.165.200.226</a:t>
            </a:r>
          </a:p>
          <a:p>
            <a:pPr algn="l">
              <a:buNone/>
            </a:pPr>
            <a:endParaRPr lang="ru-RU" sz="1100" smtClean="0">
              <a:latin typeface="Courier New" charset="0"/>
              <a:cs typeface="Courier New" charset="0"/>
            </a:endParaRP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Type escape sequence to abort.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Sending 5, 100-byte ICMP Echos to 209.165.200.226, timeout is 2 seconds: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!!!!!</a:t>
            </a: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Success rate is 100 percent (5/5), round-trip min/avg/max = 1/2/9 ms</a:t>
            </a:r>
          </a:p>
          <a:p>
            <a:pPr algn="l">
              <a:buNone/>
            </a:pPr>
            <a:endParaRPr lang="ru-RU" sz="1100" smtClean="0">
              <a:latin typeface="Courier New" charset="0"/>
              <a:cs typeface="Courier New" charset="0"/>
            </a:endParaRPr>
          </a:p>
          <a:p>
            <a:pPr algn="l">
              <a:buNone/>
            </a:pPr>
            <a:r>
              <a:rPr lang="ru-RU" sz="1100" b="0" i="0" smtClean="0">
                <a:solidFill>
                  <a:schemeClr val="tx1"/>
                </a:solidFill>
                <a:latin typeface="Courier New"/>
                <a:ea typeface="ＭＳ Ｐゴシック"/>
                <a:cs typeface="Courier New"/>
              </a:rPr>
              <a:t>R1#</a:t>
            </a:r>
          </a:p>
          <a:p>
            <a:pPr algn="ctr">
              <a:lnSpc>
                <a:spcPct val="90000"/>
              </a:lnSpc>
              <a:buNone/>
            </a:pPr>
            <a:endParaRPr lang="ru-RU" sz="1100" smtClean="0">
              <a:latin typeface="Courier New" charset="0"/>
              <a:cs typeface="Courier New" charset="0"/>
            </a:endParaRPr>
          </a:p>
          <a:p>
            <a:pPr algn="ctr">
              <a:lnSpc>
                <a:spcPct val="90000"/>
              </a:lnSpc>
              <a:buNone/>
            </a:pPr>
            <a:endParaRPr lang="ru-RU" sz="1100" b="1">
              <a:latin typeface="Courier New" charset="0"/>
              <a:cs typeface="Courier New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3346450" y="2395538"/>
            <a:ext cx="0" cy="8239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Настройка маршрутизатора Cisco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Настройка шлюза по умолчанию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01378" name="Content Placeholder 1" descr="7x25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747" r="-56747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Настройка шлюза по умолчанию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Шлюз по умолчанию на узле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cxnSp>
        <p:nvCxnSpPr>
          <p:cNvPr id="4" name="Straight Connector 3"/>
          <p:cNvCxnSpPr>
            <a:stCxn id="103430" idx="0"/>
            <a:endCxn id="103436" idx="0"/>
          </p:cNvCxnSpPr>
          <p:nvPr/>
        </p:nvCxnSpPr>
        <p:spPr bwMode="auto">
          <a:xfrm rot="5400000" flipH="1" flipV="1">
            <a:off x="2800555" y="2523127"/>
            <a:ext cx="1074738" cy="12926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103428" idx="3"/>
            <a:endCxn id="103436" idx="0"/>
          </p:cNvCxnSpPr>
          <p:nvPr/>
        </p:nvCxnSpPr>
        <p:spPr bwMode="auto">
          <a:xfrm>
            <a:off x="2851150" y="2200276"/>
            <a:ext cx="1133091" cy="43179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428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2043113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9" name="TextBox 6"/>
          <p:cNvSpPr txBox="1">
            <a:spLocks noChangeArrowheads="1"/>
          </p:cNvSpPr>
          <p:nvPr/>
        </p:nvSpPr>
        <p:spPr bwMode="auto">
          <a:xfrm>
            <a:off x="1925638" y="1736725"/>
            <a:ext cx="1292340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192.168.10.0/24</a:t>
            </a:r>
            <a:endParaRPr lang="ru-RU" b="1"/>
          </a:p>
        </p:txBody>
      </p:sp>
      <p:pic>
        <p:nvPicPr>
          <p:cNvPr id="103430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3706813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1" name="TextBox 8"/>
          <p:cNvSpPr txBox="1">
            <a:spLocks noChangeArrowheads="1"/>
          </p:cNvSpPr>
          <p:nvPr/>
        </p:nvSpPr>
        <p:spPr bwMode="auto">
          <a:xfrm>
            <a:off x="2044700" y="4032250"/>
            <a:ext cx="1283877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192.168.11.0/24</a:t>
            </a:r>
            <a:endParaRPr lang="ru-RU" b="1"/>
          </a:p>
        </p:txBody>
      </p:sp>
      <p:cxnSp>
        <p:nvCxnSpPr>
          <p:cNvPr id="10" name="Straight Connector 9"/>
          <p:cNvCxnSpPr>
            <a:stCxn id="103428" idx="1"/>
            <a:endCxn id="103484" idx="3"/>
          </p:cNvCxnSpPr>
          <p:nvPr/>
        </p:nvCxnSpPr>
        <p:spPr bwMode="auto">
          <a:xfrm flipH="1" flipV="1">
            <a:off x="1293813" y="1873250"/>
            <a:ext cx="822325" cy="3270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433" name="TextBox 10"/>
          <p:cNvSpPr txBox="1">
            <a:spLocks noChangeArrowheads="1"/>
          </p:cNvSpPr>
          <p:nvPr/>
        </p:nvSpPr>
        <p:spPr bwMode="auto">
          <a:xfrm>
            <a:off x="3305175" y="2841625"/>
            <a:ext cx="755650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G0/1</a:t>
            </a:r>
            <a:endParaRPr lang="ru-RU" sz="2000" smtClean="0"/>
          </a:p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3434" name="TextBox 11"/>
          <p:cNvSpPr txBox="1">
            <a:spLocks noChangeArrowheads="1"/>
          </p:cNvSpPr>
          <p:nvPr/>
        </p:nvSpPr>
        <p:spPr bwMode="auto">
          <a:xfrm>
            <a:off x="3438239" y="2051050"/>
            <a:ext cx="489236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</a:p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G0/0</a:t>
            </a:r>
            <a:endParaRPr lang="ru-RU" sz="2000"/>
          </a:p>
        </p:txBody>
      </p:sp>
      <p:pic>
        <p:nvPicPr>
          <p:cNvPr id="103435" name="Picture 3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2457450"/>
            <a:ext cx="6953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6" name="TextBox 13"/>
          <p:cNvSpPr txBox="1">
            <a:spLocks noChangeArrowheads="1"/>
          </p:cNvSpPr>
          <p:nvPr/>
        </p:nvSpPr>
        <p:spPr bwMode="auto">
          <a:xfrm>
            <a:off x="3794125" y="2632075"/>
            <a:ext cx="380232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R1</a:t>
            </a:r>
            <a:endParaRPr lang="ru-RU" b="1">
              <a:solidFill>
                <a:schemeClr val="bg1"/>
              </a:solidFill>
            </a:endParaRPr>
          </a:p>
        </p:txBody>
      </p:sp>
      <p:grpSp>
        <p:nvGrpSpPr>
          <p:cNvPr id="103437" name="Group 14"/>
          <p:cNvGrpSpPr>
            <a:grpSpLocks/>
          </p:cNvGrpSpPr>
          <p:nvPr/>
        </p:nvGrpSpPr>
        <p:grpSpPr bwMode="auto">
          <a:xfrm>
            <a:off x="420688" y="1592263"/>
            <a:ext cx="1151331" cy="504825"/>
            <a:chOff x="2449308" y="1455539"/>
            <a:chExt cx="1152522" cy="503842"/>
          </a:xfrm>
        </p:grpSpPr>
        <p:sp>
          <p:nvSpPr>
            <p:cNvPr id="103483" name="Rectangle 15"/>
            <p:cNvSpPr>
              <a:spLocks noChangeArrowheads="1"/>
            </p:cNvSpPr>
            <p:nvPr/>
          </p:nvSpPr>
          <p:spPr bwMode="auto">
            <a:xfrm>
              <a:off x="3221205" y="1455539"/>
              <a:ext cx="380625" cy="244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buNone/>
              </a:pPr>
              <a:r>
                <a:rPr lang="ru-RU" sz="1100" b="0" i="0" smtClean="0">
                  <a:solidFill>
                    <a:schemeClr val="tx1"/>
                  </a:solidFill>
                  <a:latin typeface="Arial"/>
                  <a:ea typeface="ＭＳ Ｐゴシック"/>
                  <a:cs typeface="ＭＳ Ｐゴシック"/>
                </a:rPr>
                <a:t>.10</a:t>
              </a:r>
              <a:endParaRPr lang="ru-RU" sz="11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pic>
          <p:nvPicPr>
            <p:cNvPr id="103484" name="Picture 34"/>
            <p:cNvPicPr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4338" y="1512557"/>
              <a:ext cx="498075" cy="446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85" name="Rectangle 17"/>
            <p:cNvSpPr>
              <a:spLocks noChangeArrowheads="1"/>
            </p:cNvSpPr>
            <p:nvPr/>
          </p:nvSpPr>
          <p:spPr bwMode="auto">
            <a:xfrm>
              <a:off x="2449308" y="1554585"/>
              <a:ext cx="446416" cy="244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buNone/>
              </a:pPr>
              <a:r>
                <a:rPr lang="ru-RU" sz="1100" b="0" i="0" smtClean="0">
                  <a:solidFill>
                    <a:schemeClr val="tx1"/>
                  </a:solidFill>
                  <a:latin typeface="Arial"/>
                  <a:ea typeface="ＭＳ Ｐゴシック"/>
                  <a:cs typeface="ＭＳ Ｐゴシック"/>
                </a:rPr>
                <a:t>ПК1</a:t>
              </a:r>
              <a:endParaRPr lang="ru-RU" sz="11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cxnSp>
        <p:nvCxnSpPr>
          <p:cNvPr id="19" name="Straight Connector 18"/>
          <p:cNvCxnSpPr>
            <a:stCxn id="103430" idx="1"/>
            <a:endCxn id="103475" idx="3"/>
          </p:cNvCxnSpPr>
          <p:nvPr/>
        </p:nvCxnSpPr>
        <p:spPr bwMode="auto">
          <a:xfrm flipH="1">
            <a:off x="1408113" y="3863975"/>
            <a:ext cx="915987" cy="4889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3439" name="Group 19"/>
          <p:cNvGrpSpPr>
            <a:grpSpLocks/>
          </p:cNvGrpSpPr>
          <p:nvPr/>
        </p:nvGrpSpPr>
        <p:grpSpPr bwMode="auto">
          <a:xfrm>
            <a:off x="409575" y="2220913"/>
            <a:ext cx="1151332" cy="546100"/>
            <a:chOff x="2449308" y="1455539"/>
            <a:chExt cx="1152522" cy="545870"/>
          </a:xfrm>
        </p:grpSpPr>
        <p:sp>
          <p:nvSpPr>
            <p:cNvPr id="103480" name="Rectangle 20"/>
            <p:cNvSpPr>
              <a:spLocks noChangeArrowheads="1"/>
            </p:cNvSpPr>
            <p:nvPr/>
          </p:nvSpPr>
          <p:spPr bwMode="auto">
            <a:xfrm>
              <a:off x="3221205" y="1455539"/>
              <a:ext cx="380625" cy="244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buNone/>
              </a:pPr>
              <a:r>
                <a:rPr lang="ru-RU" sz="1100" b="0" i="0" smtClean="0">
                  <a:solidFill>
                    <a:schemeClr val="tx1"/>
                  </a:solidFill>
                  <a:latin typeface="Arial"/>
                  <a:ea typeface="ＭＳ Ｐゴシック"/>
                  <a:cs typeface="ＭＳ Ｐゴシック"/>
                </a:rPr>
                <a:t>.10</a:t>
              </a:r>
              <a:endParaRPr lang="ru-RU" sz="11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pic>
          <p:nvPicPr>
            <p:cNvPr id="103481" name="Picture 34"/>
            <p:cNvPicPr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6530" y="1554585"/>
              <a:ext cx="498075" cy="446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82" name="Rectangle 22"/>
            <p:cNvSpPr>
              <a:spLocks noChangeArrowheads="1"/>
            </p:cNvSpPr>
            <p:nvPr/>
          </p:nvSpPr>
          <p:spPr bwMode="auto">
            <a:xfrm>
              <a:off x="2449308" y="1554585"/>
              <a:ext cx="446416" cy="244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buNone/>
              </a:pPr>
              <a:r>
                <a:rPr lang="ru-RU" sz="1100" b="0" i="0" smtClean="0">
                  <a:solidFill>
                    <a:schemeClr val="tx1"/>
                  </a:solidFill>
                  <a:latin typeface="Arial"/>
                  <a:ea typeface="ＭＳ Ｐゴシック"/>
                  <a:cs typeface="ＭＳ Ｐゴシック"/>
                </a:rPr>
                <a:t>ПК2</a:t>
              </a:r>
              <a:endParaRPr lang="ru-RU" sz="11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cxnSp>
        <p:nvCxnSpPr>
          <p:cNvPr id="24" name="Straight Connector 23"/>
          <p:cNvCxnSpPr>
            <a:stCxn id="103428" idx="1"/>
            <a:endCxn id="103481" idx="3"/>
          </p:cNvCxnSpPr>
          <p:nvPr/>
        </p:nvCxnSpPr>
        <p:spPr bwMode="auto">
          <a:xfrm flipH="1">
            <a:off x="1335088" y="2200275"/>
            <a:ext cx="781050" cy="3429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3441" name="Group 24"/>
          <p:cNvGrpSpPr>
            <a:grpSpLocks/>
          </p:cNvGrpSpPr>
          <p:nvPr/>
        </p:nvGrpSpPr>
        <p:grpSpPr bwMode="auto">
          <a:xfrm>
            <a:off x="493713" y="3478213"/>
            <a:ext cx="1193678" cy="1098550"/>
            <a:chOff x="2262117" y="2565118"/>
            <a:chExt cx="1193294" cy="1098403"/>
          </a:xfrm>
        </p:grpSpPr>
        <p:sp>
          <p:nvSpPr>
            <p:cNvPr id="103474" name="Rectangle 25"/>
            <p:cNvSpPr>
              <a:spLocks noChangeArrowheads="1"/>
            </p:cNvSpPr>
            <p:nvPr/>
          </p:nvSpPr>
          <p:spPr bwMode="auto">
            <a:xfrm>
              <a:off x="3075301" y="3159679"/>
              <a:ext cx="380110" cy="244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buNone/>
              </a:pPr>
              <a:r>
                <a:rPr lang="ru-RU" sz="1100" b="0" i="0" smtClean="0">
                  <a:solidFill>
                    <a:schemeClr val="tx1"/>
                  </a:solidFill>
                  <a:latin typeface="Arial"/>
                  <a:ea typeface="ＭＳ Ｐゴシック"/>
                  <a:cs typeface="ＭＳ Ｐゴシック"/>
                </a:rPr>
                <a:t>.10</a:t>
              </a:r>
              <a:endParaRPr lang="ru-RU" sz="11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pic>
          <p:nvPicPr>
            <p:cNvPr id="103475" name="Picture 34"/>
            <p:cNvPicPr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434" y="3216697"/>
              <a:ext cx="498075" cy="446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76" name="Rectangle 27"/>
            <p:cNvSpPr>
              <a:spLocks noChangeArrowheads="1"/>
            </p:cNvSpPr>
            <p:nvPr/>
          </p:nvSpPr>
          <p:spPr bwMode="auto">
            <a:xfrm>
              <a:off x="2303404" y="3261051"/>
              <a:ext cx="445812" cy="244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buNone/>
              </a:pPr>
              <a:r>
                <a:rPr lang="ru-RU" sz="1100" b="0" i="0" smtClean="0">
                  <a:solidFill>
                    <a:schemeClr val="tx1"/>
                  </a:solidFill>
                  <a:latin typeface="Arial"/>
                  <a:ea typeface="ＭＳ Ｐゴシック"/>
                  <a:cs typeface="ＭＳ Ｐゴシック"/>
                </a:rPr>
                <a:t>ПК4</a:t>
              </a:r>
              <a:endParaRPr lang="ru-RU" sz="11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03477" name="Rectangle 28"/>
            <p:cNvSpPr>
              <a:spLocks noChangeArrowheads="1"/>
            </p:cNvSpPr>
            <p:nvPr/>
          </p:nvSpPr>
          <p:spPr bwMode="auto">
            <a:xfrm>
              <a:off x="3034014" y="2565118"/>
              <a:ext cx="380110" cy="244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buNone/>
              </a:pPr>
              <a:r>
                <a:rPr lang="ru-RU" sz="1100" b="0" i="0" smtClean="0">
                  <a:solidFill>
                    <a:schemeClr val="tx1"/>
                  </a:solidFill>
                  <a:latin typeface="Arial"/>
                  <a:ea typeface="ＭＳ Ｐゴシック"/>
                  <a:cs typeface="ＭＳ Ｐゴシック"/>
                </a:rPr>
                <a:t>.10</a:t>
              </a:r>
              <a:endParaRPr lang="ru-RU" sz="11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pic>
          <p:nvPicPr>
            <p:cNvPr id="103478" name="Picture 34"/>
            <p:cNvPicPr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7147" y="2622136"/>
              <a:ext cx="498075" cy="446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79" name="Rectangle 30"/>
            <p:cNvSpPr>
              <a:spLocks noChangeArrowheads="1"/>
            </p:cNvSpPr>
            <p:nvPr/>
          </p:nvSpPr>
          <p:spPr bwMode="auto">
            <a:xfrm>
              <a:off x="2262117" y="2666490"/>
              <a:ext cx="445812" cy="244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buNone/>
              </a:pPr>
              <a:r>
                <a:rPr lang="ru-RU" sz="1100" b="0" i="0" smtClean="0">
                  <a:solidFill>
                    <a:schemeClr val="tx1"/>
                  </a:solidFill>
                  <a:latin typeface="Arial"/>
                  <a:ea typeface="ＭＳ Ｐゴシック"/>
                  <a:cs typeface="ＭＳ Ｐゴシック"/>
                </a:rPr>
                <a:t>ПК3</a:t>
              </a:r>
              <a:endParaRPr lang="ru-RU" sz="11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cxnSp>
        <p:nvCxnSpPr>
          <p:cNvPr id="32" name="Straight Connector 31"/>
          <p:cNvCxnSpPr>
            <a:stCxn id="103430" idx="1"/>
            <a:endCxn id="103478" idx="3"/>
          </p:cNvCxnSpPr>
          <p:nvPr/>
        </p:nvCxnSpPr>
        <p:spPr bwMode="auto">
          <a:xfrm flipH="1" flipV="1">
            <a:off x="1366838" y="3757613"/>
            <a:ext cx="957262" cy="10636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endCxn id="103481" idx="3"/>
          </p:cNvCxnSpPr>
          <p:nvPr/>
        </p:nvCxnSpPr>
        <p:spPr>
          <a:xfrm rot="16200000" flipH="1">
            <a:off x="911226" y="2119312"/>
            <a:ext cx="806450" cy="41275"/>
          </a:xfrm>
          <a:prstGeom prst="curvedConnector4">
            <a:avLst>
              <a:gd name="adj1" fmla="val 7170"/>
              <a:gd name="adj2" fmla="val 2453244"/>
            </a:avLst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03448" idx="0"/>
            <a:endCxn id="103454" idx="0"/>
          </p:cNvCxnSpPr>
          <p:nvPr/>
        </p:nvCxnSpPr>
        <p:spPr bwMode="auto">
          <a:xfrm rot="5400000" flipH="1" flipV="1">
            <a:off x="7359856" y="4255090"/>
            <a:ext cx="1074737" cy="12926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03446" idx="3"/>
            <a:endCxn id="103454" idx="0"/>
          </p:cNvCxnSpPr>
          <p:nvPr/>
        </p:nvCxnSpPr>
        <p:spPr bwMode="auto">
          <a:xfrm>
            <a:off x="7410450" y="3932238"/>
            <a:ext cx="1133091" cy="431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446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8" y="3775075"/>
            <a:ext cx="73501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47" name="TextBox 36"/>
          <p:cNvSpPr txBox="1">
            <a:spLocks noChangeArrowheads="1"/>
          </p:cNvSpPr>
          <p:nvPr/>
        </p:nvSpPr>
        <p:spPr bwMode="auto">
          <a:xfrm>
            <a:off x="6486525" y="3468688"/>
            <a:ext cx="1292340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192.168.10.0/24</a:t>
            </a:r>
            <a:endParaRPr lang="ru-RU" b="1"/>
          </a:p>
        </p:txBody>
      </p:sp>
      <p:pic>
        <p:nvPicPr>
          <p:cNvPr id="103448" name="Picture 4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5438775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49" name="TextBox 38"/>
          <p:cNvSpPr txBox="1">
            <a:spLocks noChangeArrowheads="1"/>
          </p:cNvSpPr>
          <p:nvPr/>
        </p:nvSpPr>
        <p:spPr bwMode="auto">
          <a:xfrm>
            <a:off x="6605588" y="5764213"/>
            <a:ext cx="1283877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192.168.11.0/24</a:t>
            </a:r>
            <a:endParaRPr lang="ru-RU" b="1"/>
          </a:p>
        </p:txBody>
      </p:sp>
      <p:cxnSp>
        <p:nvCxnSpPr>
          <p:cNvPr id="40" name="Straight Connector 39"/>
          <p:cNvCxnSpPr>
            <a:stCxn id="103446" idx="1"/>
            <a:endCxn id="103472" idx="3"/>
          </p:cNvCxnSpPr>
          <p:nvPr/>
        </p:nvCxnSpPr>
        <p:spPr bwMode="auto">
          <a:xfrm flipH="1" flipV="1">
            <a:off x="5853113" y="3605213"/>
            <a:ext cx="822325" cy="3270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451" name="TextBox 40"/>
          <p:cNvSpPr txBox="1">
            <a:spLocks noChangeArrowheads="1"/>
          </p:cNvSpPr>
          <p:nvPr/>
        </p:nvSpPr>
        <p:spPr bwMode="auto">
          <a:xfrm>
            <a:off x="7864475" y="4573588"/>
            <a:ext cx="755650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G0/1</a:t>
            </a:r>
            <a:endParaRPr lang="ru-RU" sz="2000" smtClean="0"/>
          </a:p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  <a:endParaRPr lang="ru-RU" sz="11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3452" name="TextBox 41"/>
          <p:cNvSpPr txBox="1">
            <a:spLocks noChangeArrowheads="1"/>
          </p:cNvSpPr>
          <p:nvPr/>
        </p:nvSpPr>
        <p:spPr bwMode="auto">
          <a:xfrm>
            <a:off x="7997539" y="3783013"/>
            <a:ext cx="489236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.1</a:t>
            </a:r>
          </a:p>
          <a:p>
            <a:pPr algn="r">
              <a:buNone/>
            </a:pPr>
            <a:r>
              <a:rPr lang="ru-RU" sz="11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G0/0</a:t>
            </a:r>
            <a:endParaRPr lang="ru-RU" sz="2000"/>
          </a:p>
        </p:txBody>
      </p:sp>
      <p:pic>
        <p:nvPicPr>
          <p:cNvPr id="103453" name="Picture 3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325" y="4189413"/>
            <a:ext cx="693738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54" name="TextBox 43"/>
          <p:cNvSpPr txBox="1">
            <a:spLocks noChangeArrowheads="1"/>
          </p:cNvSpPr>
          <p:nvPr/>
        </p:nvSpPr>
        <p:spPr bwMode="auto">
          <a:xfrm>
            <a:off x="8353425" y="4364038"/>
            <a:ext cx="380232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1200" b="1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R1</a:t>
            </a:r>
            <a:endParaRPr lang="ru-RU" b="1">
              <a:solidFill>
                <a:schemeClr val="bg1"/>
              </a:solidFill>
            </a:endParaRPr>
          </a:p>
        </p:txBody>
      </p:sp>
      <p:grpSp>
        <p:nvGrpSpPr>
          <p:cNvPr id="103455" name="Group 44"/>
          <p:cNvGrpSpPr>
            <a:grpSpLocks/>
          </p:cNvGrpSpPr>
          <p:nvPr/>
        </p:nvGrpSpPr>
        <p:grpSpPr bwMode="auto">
          <a:xfrm>
            <a:off x="4979988" y="3324225"/>
            <a:ext cx="1152394" cy="504825"/>
            <a:chOff x="2449309" y="1455539"/>
            <a:chExt cx="1151997" cy="503842"/>
          </a:xfrm>
        </p:grpSpPr>
        <p:sp>
          <p:nvSpPr>
            <p:cNvPr id="103471" name="Rectangle 45"/>
            <p:cNvSpPr>
              <a:spLocks noChangeArrowheads="1"/>
            </p:cNvSpPr>
            <p:nvPr/>
          </p:nvSpPr>
          <p:spPr bwMode="auto">
            <a:xfrm>
              <a:off x="3221205" y="1455539"/>
              <a:ext cx="380101" cy="244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buNone/>
              </a:pPr>
              <a:r>
                <a:rPr lang="ru-RU" sz="1100" b="0" i="0" smtClean="0">
                  <a:solidFill>
                    <a:schemeClr val="tx1"/>
                  </a:solidFill>
                  <a:latin typeface="Arial"/>
                  <a:ea typeface="ＭＳ Ｐゴシック"/>
                  <a:cs typeface="ＭＳ Ｐゴシック"/>
                </a:rPr>
                <a:t>.10</a:t>
              </a:r>
              <a:endParaRPr lang="ru-RU" sz="11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pic>
          <p:nvPicPr>
            <p:cNvPr id="103472" name="Picture 34"/>
            <p:cNvPicPr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4338" y="1512557"/>
              <a:ext cx="498075" cy="446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73" name="Rectangle 47"/>
            <p:cNvSpPr>
              <a:spLocks noChangeArrowheads="1"/>
            </p:cNvSpPr>
            <p:nvPr/>
          </p:nvSpPr>
          <p:spPr bwMode="auto">
            <a:xfrm>
              <a:off x="2449309" y="1554585"/>
              <a:ext cx="445801" cy="244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buNone/>
              </a:pPr>
              <a:r>
                <a:rPr lang="ru-RU" sz="1100" b="0" i="0" smtClean="0">
                  <a:solidFill>
                    <a:schemeClr val="tx1"/>
                  </a:solidFill>
                  <a:latin typeface="Arial"/>
                  <a:ea typeface="ＭＳ Ｐゴシック"/>
                  <a:cs typeface="ＭＳ Ｐゴシック"/>
                </a:rPr>
                <a:t>ПК1</a:t>
              </a:r>
              <a:endParaRPr lang="ru-RU" sz="11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cxnSp>
        <p:nvCxnSpPr>
          <p:cNvPr id="49" name="Straight Connector 48"/>
          <p:cNvCxnSpPr>
            <a:stCxn id="103448" idx="1"/>
            <a:endCxn id="103463" idx="3"/>
          </p:cNvCxnSpPr>
          <p:nvPr/>
        </p:nvCxnSpPr>
        <p:spPr bwMode="auto">
          <a:xfrm flipH="1">
            <a:off x="5969000" y="5595938"/>
            <a:ext cx="914400" cy="4889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3457" name="Group 49"/>
          <p:cNvGrpSpPr>
            <a:grpSpLocks/>
          </p:cNvGrpSpPr>
          <p:nvPr/>
        </p:nvGrpSpPr>
        <p:grpSpPr bwMode="auto">
          <a:xfrm>
            <a:off x="4968875" y="3952875"/>
            <a:ext cx="1152394" cy="546100"/>
            <a:chOff x="2449309" y="1455539"/>
            <a:chExt cx="1151997" cy="545870"/>
          </a:xfrm>
        </p:grpSpPr>
        <p:sp>
          <p:nvSpPr>
            <p:cNvPr id="103468" name="Rectangle 50"/>
            <p:cNvSpPr>
              <a:spLocks noChangeArrowheads="1"/>
            </p:cNvSpPr>
            <p:nvPr/>
          </p:nvSpPr>
          <p:spPr bwMode="auto">
            <a:xfrm>
              <a:off x="3221205" y="1455539"/>
              <a:ext cx="380101" cy="244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buNone/>
              </a:pPr>
              <a:r>
                <a:rPr lang="ru-RU" sz="1100" b="0" i="0" smtClean="0">
                  <a:solidFill>
                    <a:schemeClr val="tx1"/>
                  </a:solidFill>
                  <a:latin typeface="Arial"/>
                  <a:ea typeface="ＭＳ Ｐゴシック"/>
                  <a:cs typeface="ＭＳ Ｐゴシック"/>
                </a:rPr>
                <a:t>.11</a:t>
              </a:r>
              <a:endParaRPr lang="ru-RU" sz="11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pic>
          <p:nvPicPr>
            <p:cNvPr id="103469" name="Picture 34"/>
            <p:cNvPicPr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6530" y="1554585"/>
              <a:ext cx="498075" cy="446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70" name="Rectangle 52"/>
            <p:cNvSpPr>
              <a:spLocks noChangeArrowheads="1"/>
            </p:cNvSpPr>
            <p:nvPr/>
          </p:nvSpPr>
          <p:spPr bwMode="auto">
            <a:xfrm>
              <a:off x="2449309" y="1554585"/>
              <a:ext cx="445801" cy="244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buNone/>
              </a:pPr>
              <a:r>
                <a:rPr lang="ru-RU" sz="1100" b="0" i="0" smtClean="0">
                  <a:solidFill>
                    <a:schemeClr val="tx1"/>
                  </a:solidFill>
                  <a:latin typeface="Arial"/>
                  <a:ea typeface="ＭＳ Ｐゴシック"/>
                  <a:cs typeface="ＭＳ Ｐゴシック"/>
                </a:rPr>
                <a:t>ПК2</a:t>
              </a:r>
              <a:endParaRPr lang="ru-RU" sz="11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cxnSp>
        <p:nvCxnSpPr>
          <p:cNvPr id="54" name="Straight Connector 53"/>
          <p:cNvCxnSpPr>
            <a:stCxn id="103446" idx="1"/>
            <a:endCxn id="103469" idx="3"/>
          </p:cNvCxnSpPr>
          <p:nvPr/>
        </p:nvCxnSpPr>
        <p:spPr bwMode="auto">
          <a:xfrm flipH="1">
            <a:off x="5894388" y="3932238"/>
            <a:ext cx="781050" cy="3429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3459" name="Group 54"/>
          <p:cNvGrpSpPr>
            <a:grpSpLocks/>
          </p:cNvGrpSpPr>
          <p:nvPr/>
        </p:nvGrpSpPr>
        <p:grpSpPr bwMode="auto">
          <a:xfrm>
            <a:off x="5054600" y="5210175"/>
            <a:ext cx="1193678" cy="1098550"/>
            <a:chOff x="2262117" y="2565118"/>
            <a:chExt cx="1193294" cy="1098403"/>
          </a:xfrm>
        </p:grpSpPr>
        <p:sp>
          <p:nvSpPr>
            <p:cNvPr id="103462" name="Rectangle 55"/>
            <p:cNvSpPr>
              <a:spLocks noChangeArrowheads="1"/>
            </p:cNvSpPr>
            <p:nvPr/>
          </p:nvSpPr>
          <p:spPr bwMode="auto">
            <a:xfrm>
              <a:off x="3075301" y="3159679"/>
              <a:ext cx="380110" cy="244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buNone/>
              </a:pPr>
              <a:r>
                <a:rPr lang="ru-RU" sz="1100" b="0" i="0" smtClean="0">
                  <a:solidFill>
                    <a:schemeClr val="tx1"/>
                  </a:solidFill>
                  <a:latin typeface="Arial"/>
                  <a:ea typeface="ＭＳ Ｐゴシック"/>
                  <a:cs typeface="ＭＳ Ｐゴシック"/>
                </a:rPr>
                <a:t>.11</a:t>
              </a:r>
              <a:endParaRPr lang="ru-RU" sz="11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pic>
          <p:nvPicPr>
            <p:cNvPr id="103463" name="Picture 34"/>
            <p:cNvPicPr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434" y="3216697"/>
              <a:ext cx="498075" cy="446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64" name="Rectangle 57"/>
            <p:cNvSpPr>
              <a:spLocks noChangeArrowheads="1"/>
            </p:cNvSpPr>
            <p:nvPr/>
          </p:nvSpPr>
          <p:spPr bwMode="auto">
            <a:xfrm>
              <a:off x="2303404" y="3261051"/>
              <a:ext cx="445812" cy="244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buNone/>
              </a:pPr>
              <a:r>
                <a:rPr lang="ru-RU" sz="1100" b="0" i="0" smtClean="0">
                  <a:solidFill>
                    <a:schemeClr val="tx1"/>
                  </a:solidFill>
                  <a:latin typeface="Arial"/>
                  <a:ea typeface="ＭＳ Ｐゴシック"/>
                  <a:cs typeface="ＭＳ Ｐゴシック"/>
                </a:rPr>
                <a:t>ПК4</a:t>
              </a:r>
              <a:endParaRPr lang="ru-RU" sz="11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03465" name="Rectangle 58"/>
            <p:cNvSpPr>
              <a:spLocks noChangeArrowheads="1"/>
            </p:cNvSpPr>
            <p:nvPr/>
          </p:nvSpPr>
          <p:spPr bwMode="auto">
            <a:xfrm>
              <a:off x="3034014" y="2565118"/>
              <a:ext cx="380110" cy="244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buNone/>
              </a:pPr>
              <a:r>
                <a:rPr lang="ru-RU" sz="1100" b="0" i="0" smtClean="0">
                  <a:solidFill>
                    <a:schemeClr val="tx1"/>
                  </a:solidFill>
                  <a:latin typeface="Arial"/>
                  <a:ea typeface="ＭＳ Ｐゴシック"/>
                  <a:cs typeface="ＭＳ Ｐゴシック"/>
                </a:rPr>
                <a:t>.10</a:t>
              </a:r>
              <a:endParaRPr lang="ru-RU" sz="11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pic>
          <p:nvPicPr>
            <p:cNvPr id="103466" name="Picture 34"/>
            <p:cNvPicPr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7147" y="2622136"/>
              <a:ext cx="498075" cy="446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67" name="Rectangle 60"/>
            <p:cNvSpPr>
              <a:spLocks noChangeArrowheads="1"/>
            </p:cNvSpPr>
            <p:nvPr/>
          </p:nvSpPr>
          <p:spPr bwMode="auto">
            <a:xfrm>
              <a:off x="2262117" y="2666490"/>
              <a:ext cx="445812" cy="244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buNone/>
              </a:pPr>
              <a:r>
                <a:rPr lang="ru-RU" sz="1100" b="0" i="0" smtClean="0">
                  <a:solidFill>
                    <a:schemeClr val="tx1"/>
                  </a:solidFill>
                  <a:latin typeface="Arial"/>
                  <a:ea typeface="ＭＳ Ｐゴシック"/>
                  <a:cs typeface="ＭＳ Ｐゴシック"/>
                </a:rPr>
                <a:t>ПК3</a:t>
              </a:r>
              <a:endParaRPr lang="ru-RU" sz="11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</p:grpSp>
      <p:cxnSp>
        <p:nvCxnSpPr>
          <p:cNvPr id="62" name="Straight Connector 61"/>
          <p:cNvCxnSpPr>
            <a:stCxn id="103448" idx="1"/>
            <a:endCxn id="103466" idx="3"/>
          </p:cNvCxnSpPr>
          <p:nvPr/>
        </p:nvCxnSpPr>
        <p:spPr bwMode="auto">
          <a:xfrm flipH="1" flipV="1">
            <a:off x="5927725" y="5489575"/>
            <a:ext cx="955675" cy="106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103472" idx="3"/>
            <a:endCxn id="103466" idx="3"/>
          </p:cNvCxnSpPr>
          <p:nvPr/>
        </p:nvCxnSpPr>
        <p:spPr>
          <a:xfrm>
            <a:off x="5853113" y="3605213"/>
            <a:ext cx="74612" cy="1884362"/>
          </a:xfrm>
          <a:prstGeom prst="curvedConnector3">
            <a:avLst>
              <a:gd name="adj1" fmla="val 3294227"/>
            </a:avLst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727339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Протоколы сетевого уровня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 в процессе обмена данными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3314" name="Content Placeholder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7531" y="1565540"/>
            <a:ext cx="6855211" cy="5002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Настройка шлюза по умолчанию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Шлюз по умолчанию на коммутаторе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105474" name="Group 3"/>
          <p:cNvGrpSpPr>
            <a:grpSpLocks/>
          </p:cNvGrpSpPr>
          <p:nvPr/>
        </p:nvGrpSpPr>
        <p:grpSpPr bwMode="auto">
          <a:xfrm>
            <a:off x="828675" y="1758950"/>
            <a:ext cx="7493000" cy="3857625"/>
            <a:chOff x="463704" y="1412776"/>
            <a:chExt cx="7959454" cy="3856393"/>
          </a:xfrm>
        </p:grpSpPr>
        <p:pic>
          <p:nvPicPr>
            <p:cNvPr id="105475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0626" y="3598587"/>
              <a:ext cx="1251734" cy="1484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Straight Connector 5"/>
            <p:cNvCxnSpPr>
              <a:stCxn id="105478" idx="1"/>
              <a:endCxn id="105505" idx="0"/>
            </p:cNvCxnSpPr>
            <p:nvPr/>
          </p:nvCxnSpPr>
          <p:spPr bwMode="auto">
            <a:xfrm rot="10800000" flipV="1">
              <a:off x="4259926" y="3755748"/>
              <a:ext cx="1106704" cy="1866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105490" idx="3"/>
              <a:endCxn id="105505" idx="0"/>
            </p:cNvCxnSpPr>
            <p:nvPr/>
          </p:nvCxnSpPr>
          <p:spPr bwMode="auto">
            <a:xfrm flipV="1">
              <a:off x="2493656" y="3774413"/>
              <a:ext cx="1766269" cy="4034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5478" name="Picture 41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6629" y="3598587"/>
              <a:ext cx="611031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479" name="TextBox 8"/>
            <p:cNvSpPr txBox="1">
              <a:spLocks noChangeArrowheads="1"/>
            </p:cNvSpPr>
            <p:nvPr/>
          </p:nvSpPr>
          <p:spPr bwMode="auto">
            <a:xfrm>
              <a:off x="4374067" y="3313586"/>
              <a:ext cx="1431310" cy="258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0000"/>
                </a:lnSpc>
                <a:buNone/>
              </a:pPr>
              <a:r>
                <a:rPr lang="ru-RU" sz="1200" b="1" i="0" smtClean="0">
                  <a:solidFill>
                    <a:schemeClr val="tx1"/>
                  </a:solidFill>
                  <a:latin typeface="Arial"/>
                  <a:ea typeface="ＭＳ Ｐゴシック"/>
                  <a:cs typeface="ＭＳ Ｐゴシック"/>
                </a:rPr>
                <a:t>192.168.11.0/24</a:t>
              </a:r>
              <a:endParaRPr lang="ru-RU" b="1"/>
            </a:p>
          </p:txBody>
        </p:sp>
        <p:grpSp>
          <p:nvGrpSpPr>
            <p:cNvPr id="105480" name="Group 9"/>
            <p:cNvGrpSpPr>
              <a:grpSpLocks/>
            </p:cNvGrpSpPr>
            <p:nvPr/>
          </p:nvGrpSpPr>
          <p:grpSpPr bwMode="auto">
            <a:xfrm>
              <a:off x="3459139" y="3567589"/>
              <a:ext cx="1630583" cy="551094"/>
              <a:chOff x="4593578" y="1790208"/>
              <a:chExt cx="1961439" cy="551094"/>
            </a:xfrm>
          </p:grpSpPr>
          <p:sp>
            <p:nvSpPr>
              <p:cNvPr id="105502" name="TextBox 31"/>
              <p:cNvSpPr txBox="1">
                <a:spLocks noChangeArrowheads="1"/>
              </p:cNvSpPr>
              <p:nvPr/>
            </p:nvSpPr>
            <p:spPr bwMode="auto">
              <a:xfrm>
                <a:off x="5842613" y="1792096"/>
                <a:ext cx="712404" cy="549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ct val="90000"/>
                  </a:lnSpc>
                  <a:buNone/>
                </a:pPr>
                <a:r>
                  <a:rPr lang="ru-RU" sz="1100" b="0" i="0" smtClean="0">
                    <a:solidFill>
                      <a:schemeClr val="tx1"/>
                    </a:solidFill>
                    <a:latin typeface="Arial"/>
                    <a:ea typeface="ＭＳ Ｐゴシック"/>
                    <a:cs typeface="ＭＳ Ｐゴシック"/>
                  </a:rPr>
                  <a:t>.1</a:t>
                </a:r>
              </a:p>
              <a:p>
                <a:pPr algn="ctr">
                  <a:lnSpc>
                    <a:spcPct val="90000"/>
                  </a:lnSpc>
                  <a:buNone/>
                </a:pPr>
                <a:r>
                  <a:rPr lang="ru-RU" sz="1100" b="0" i="0" smtClean="0">
                    <a:solidFill>
                      <a:schemeClr val="tx1"/>
                    </a:solidFill>
                    <a:latin typeface="Arial"/>
                    <a:ea typeface="ＭＳ Ｐゴシック"/>
                    <a:cs typeface="ＭＳ Ｐゴシック"/>
                  </a:rPr>
                  <a:t>G0/1</a:t>
                </a:r>
                <a:endParaRPr lang="ru-RU" sz="2000" smtClean="0"/>
              </a:p>
              <a:p>
                <a:pPr algn="ctr">
                  <a:lnSpc>
                    <a:spcPct val="90000"/>
                  </a:lnSpc>
                  <a:buNone/>
                </a:pPr>
                <a:endParaRPr lang="ru-RU" sz="1100"/>
              </a:p>
            </p:txBody>
          </p:sp>
          <p:sp>
            <p:nvSpPr>
              <p:cNvPr id="105503" name="TextBox 32"/>
              <p:cNvSpPr txBox="1">
                <a:spLocks noChangeArrowheads="1"/>
              </p:cNvSpPr>
              <p:nvPr/>
            </p:nvSpPr>
            <p:spPr bwMode="auto">
              <a:xfrm>
                <a:off x="4593578" y="1790208"/>
                <a:ext cx="625141" cy="396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r">
                  <a:buNone/>
                </a:pPr>
                <a:r>
                  <a:rPr lang="ru-RU" sz="1100" b="0" i="0" smtClean="0">
                    <a:solidFill>
                      <a:schemeClr val="tx1"/>
                    </a:solidFill>
                    <a:latin typeface="Arial"/>
                    <a:ea typeface="ＭＳ Ｐゴシック"/>
                    <a:cs typeface="ＭＳ Ｐゴシック"/>
                  </a:rPr>
                  <a:t>.1</a:t>
                </a:r>
              </a:p>
              <a:p>
                <a:pPr algn="r">
                  <a:buNone/>
                </a:pPr>
                <a:r>
                  <a:rPr lang="ru-RU" sz="1100" b="0" i="0" smtClean="0">
                    <a:solidFill>
                      <a:schemeClr val="tx1"/>
                    </a:solidFill>
                    <a:latin typeface="Arial"/>
                    <a:ea typeface="ＭＳ Ｐゴシック"/>
                    <a:cs typeface="ＭＳ Ｐゴシック"/>
                  </a:rPr>
                  <a:t>G0/0</a:t>
                </a:r>
                <a:endParaRPr lang="ru-RU" sz="2000"/>
              </a:p>
            </p:txBody>
          </p:sp>
          <p:pic>
            <p:nvPicPr>
              <p:cNvPr id="105504" name="Picture 37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82" y="1823139"/>
                <a:ext cx="694532" cy="4100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5505" name="TextBox 34"/>
              <p:cNvSpPr txBox="1">
                <a:spLocks noChangeArrowheads="1"/>
              </p:cNvSpPr>
              <p:nvPr/>
            </p:nvSpPr>
            <p:spPr bwMode="auto">
              <a:xfrm>
                <a:off x="5313919" y="1997032"/>
                <a:ext cx="485858" cy="2584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ct val="90000"/>
                  </a:lnSpc>
                  <a:buNone/>
                </a:pPr>
                <a:r>
                  <a:rPr lang="ru-RU" sz="1200" b="1" i="0" smtClean="0">
                    <a:solidFill>
                      <a:srgbClr val="FFFFFF"/>
                    </a:solidFill>
                    <a:latin typeface="Arial"/>
                    <a:ea typeface="ＭＳ Ｐゴシック"/>
                    <a:cs typeface="ＭＳ Ｐゴシック"/>
                  </a:rPr>
                  <a:t>R1</a:t>
                </a:r>
                <a:endParaRPr lang="ru-RU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5481" name="Group 10"/>
            <p:cNvGrpSpPr>
              <a:grpSpLocks/>
            </p:cNvGrpSpPr>
            <p:nvPr/>
          </p:nvGrpSpPr>
          <p:grpSpPr bwMode="auto">
            <a:xfrm>
              <a:off x="463704" y="3207376"/>
              <a:ext cx="3395558" cy="1173705"/>
              <a:chOff x="1929066" y="957918"/>
              <a:chExt cx="4084540" cy="1173705"/>
            </a:xfrm>
          </p:grpSpPr>
          <p:pic>
            <p:nvPicPr>
              <p:cNvPr id="105490" name="Picture 41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896" y="1408135"/>
                <a:ext cx="735013" cy="314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5491" name="TextBox 20"/>
              <p:cNvSpPr txBox="1">
                <a:spLocks noChangeArrowheads="1"/>
              </p:cNvSpPr>
              <p:nvPr/>
            </p:nvSpPr>
            <p:spPr bwMode="auto">
              <a:xfrm>
                <a:off x="4362265" y="1108082"/>
                <a:ext cx="1651341" cy="2584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lnSpc>
                    <a:spcPct val="90000"/>
                  </a:lnSpc>
                  <a:buNone/>
                </a:pPr>
                <a:r>
                  <a:rPr lang="ru-RU" sz="1200" b="1" i="0" smtClean="0">
                    <a:solidFill>
                      <a:schemeClr val="tx1"/>
                    </a:solidFill>
                    <a:latin typeface="Arial"/>
                    <a:ea typeface="ＭＳ Ｐゴシック"/>
                    <a:cs typeface="ＭＳ Ｐゴシック"/>
                  </a:rPr>
                  <a:t>192.168.10.0/24</a:t>
                </a:r>
                <a:endParaRPr lang="ru-RU" b="1"/>
              </a:p>
            </p:txBody>
          </p:sp>
          <p:cxnSp>
            <p:nvCxnSpPr>
              <p:cNvPr id="22" name="Straight Connector 21"/>
              <p:cNvCxnSpPr>
                <a:stCxn id="105490" idx="1"/>
                <a:endCxn id="105500" idx="3"/>
              </p:cNvCxnSpPr>
              <p:nvPr/>
            </p:nvCxnSpPr>
            <p:spPr bwMode="auto">
              <a:xfrm flipH="1" flipV="1">
                <a:off x="2813489" y="1239105"/>
                <a:ext cx="823568" cy="32533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5493" name="Group 22"/>
              <p:cNvGrpSpPr>
                <a:grpSpLocks/>
              </p:cNvGrpSpPr>
              <p:nvPr/>
            </p:nvGrpSpPr>
            <p:grpSpPr bwMode="auto">
              <a:xfrm>
                <a:off x="1939917" y="957918"/>
                <a:ext cx="1257753" cy="503842"/>
                <a:chOff x="2449309" y="1455539"/>
                <a:chExt cx="1257753" cy="503842"/>
              </a:xfrm>
            </p:grpSpPr>
            <p:sp>
              <p:nvSpPr>
                <p:cNvPr id="105499" name="Rectangle 28"/>
                <p:cNvSpPr>
                  <a:spLocks noChangeArrowheads="1"/>
                </p:cNvSpPr>
                <p:nvPr/>
              </p:nvSpPr>
              <p:spPr bwMode="auto">
                <a:xfrm>
                  <a:off x="3221204" y="1455539"/>
                  <a:ext cx="485858" cy="2446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buNone/>
                  </a:pPr>
                  <a:r>
                    <a:rPr lang="ru-RU" sz="1100" b="0" i="0" smtClean="0">
                      <a:solidFill>
                        <a:schemeClr val="tx1"/>
                      </a:solidFill>
                      <a:latin typeface="Arial"/>
                      <a:ea typeface="ＭＳ Ｐゴシック"/>
                      <a:cs typeface="ＭＳ Ｐゴシック"/>
                    </a:rPr>
                    <a:t>.10</a:t>
                  </a:r>
                  <a:endParaRPr lang="ru-RU" sz="1100" b="0" i="0">
                    <a:solidFill>
                      <a:schemeClr val="tx1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pic>
              <p:nvPicPr>
                <p:cNvPr id="105500" name="Picture 34"/>
                <p:cNvPicPr>
                  <a:picLocks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24338" y="1512557"/>
                  <a:ext cx="498075" cy="4468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5501" name="Rectangle 30"/>
                <p:cNvSpPr>
                  <a:spLocks noChangeArrowheads="1"/>
                </p:cNvSpPr>
                <p:nvPr/>
              </p:nvSpPr>
              <p:spPr bwMode="auto">
                <a:xfrm>
                  <a:off x="2449309" y="1554585"/>
                  <a:ext cx="569838" cy="2446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buNone/>
                  </a:pPr>
                  <a:r>
                    <a:rPr lang="ru-RU" sz="1100" b="0" i="0" smtClean="0">
                      <a:solidFill>
                        <a:schemeClr val="tx1"/>
                      </a:solidFill>
                      <a:latin typeface="Arial"/>
                      <a:ea typeface="ＭＳ Ｐゴシック"/>
                      <a:cs typeface="ＭＳ Ｐゴシック"/>
                    </a:rPr>
                    <a:t>ПК1</a:t>
                  </a:r>
                  <a:endParaRPr lang="ru-RU" sz="1100" b="0" i="0">
                    <a:solidFill>
                      <a:schemeClr val="tx1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</p:grpSp>
          <p:grpSp>
            <p:nvGrpSpPr>
              <p:cNvPr id="105494" name="Group 23"/>
              <p:cNvGrpSpPr>
                <a:grpSpLocks/>
              </p:cNvGrpSpPr>
              <p:nvPr/>
            </p:nvGrpSpPr>
            <p:grpSpPr bwMode="auto">
              <a:xfrm>
                <a:off x="1929066" y="1585753"/>
                <a:ext cx="1257753" cy="545870"/>
                <a:chOff x="2449309" y="1455539"/>
                <a:chExt cx="1257753" cy="545870"/>
              </a:xfrm>
            </p:grpSpPr>
            <p:sp>
              <p:nvSpPr>
                <p:cNvPr id="105496" name="Rectangle 25"/>
                <p:cNvSpPr>
                  <a:spLocks noChangeArrowheads="1"/>
                </p:cNvSpPr>
                <p:nvPr/>
              </p:nvSpPr>
              <p:spPr bwMode="auto">
                <a:xfrm>
                  <a:off x="3221204" y="1455539"/>
                  <a:ext cx="485858" cy="2446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buNone/>
                  </a:pPr>
                  <a:r>
                    <a:rPr lang="ru-RU" sz="1100" b="0" i="0" smtClean="0">
                      <a:solidFill>
                        <a:schemeClr val="tx1"/>
                      </a:solidFill>
                      <a:latin typeface="Arial"/>
                      <a:ea typeface="ＭＳ Ｐゴシック"/>
                      <a:cs typeface="ＭＳ Ｐゴシック"/>
                    </a:rPr>
                    <a:t>.11</a:t>
                  </a:r>
                  <a:endParaRPr lang="ru-RU" sz="1100" b="0" i="0">
                    <a:solidFill>
                      <a:schemeClr val="tx1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pic>
              <p:nvPicPr>
                <p:cNvPr id="105497" name="Picture 34"/>
                <p:cNvPicPr>
                  <a:picLocks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76530" y="1554585"/>
                  <a:ext cx="498075" cy="4468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5498" name="Rectangle 27"/>
                <p:cNvSpPr>
                  <a:spLocks noChangeArrowheads="1"/>
                </p:cNvSpPr>
                <p:nvPr/>
              </p:nvSpPr>
              <p:spPr bwMode="auto">
                <a:xfrm>
                  <a:off x="2449309" y="1554585"/>
                  <a:ext cx="569838" cy="2446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buNone/>
                  </a:pPr>
                  <a:r>
                    <a:rPr lang="ru-RU" sz="1100" b="0" i="0" smtClean="0">
                      <a:solidFill>
                        <a:schemeClr val="tx1"/>
                      </a:solidFill>
                      <a:latin typeface="Arial"/>
                      <a:ea typeface="ＭＳ Ｐゴシック"/>
                      <a:cs typeface="ＭＳ Ｐゴシック"/>
                    </a:rPr>
                    <a:t>ПК2</a:t>
                  </a:r>
                  <a:endParaRPr lang="ru-RU" sz="1100" b="0" i="0">
                    <a:solidFill>
                      <a:schemeClr val="tx1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</p:grpSp>
          <p:cxnSp>
            <p:nvCxnSpPr>
              <p:cNvPr id="25" name="Straight Connector 24"/>
              <p:cNvCxnSpPr>
                <a:stCxn id="105490" idx="1"/>
                <a:endCxn id="105497" idx="3"/>
              </p:cNvCxnSpPr>
              <p:nvPr/>
            </p:nvCxnSpPr>
            <p:spPr bwMode="auto">
              <a:xfrm flipH="1">
                <a:off x="2854058" y="1564439"/>
                <a:ext cx="782998" cy="34279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/>
            <p:cNvCxnSpPr>
              <a:stCxn id="105478" idx="3"/>
              <a:endCxn id="105475" idx="1"/>
            </p:cNvCxnSpPr>
            <p:nvPr/>
          </p:nvCxnSpPr>
          <p:spPr bwMode="auto">
            <a:xfrm>
              <a:off x="5977987" y="3755178"/>
              <a:ext cx="583468" cy="58560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105475" idx="0"/>
              <a:endCxn id="105490" idx="0"/>
            </p:cNvCxnSpPr>
            <p:nvPr/>
          </p:nvCxnSpPr>
          <p:spPr>
            <a:xfrm rot="16200000" flipH="1" flipV="1">
              <a:off x="4658589" y="1128292"/>
              <a:ext cx="58718" cy="4998267"/>
            </a:xfrm>
            <a:prstGeom prst="curvedConnector3">
              <a:avLst>
                <a:gd name="adj1" fmla="val -1054137"/>
              </a:avLst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5617113" y="1412776"/>
              <a:ext cx="2806045" cy="16790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buNone/>
              </a:pPr>
              <a:r>
                <a:rPr lang="ru-RU" sz="800" b="0" i="0" smtClean="0">
                  <a:solidFill>
                    <a:srgbClr val="000000"/>
                  </a:solidFill>
                  <a:latin typeface="Courier New"/>
                  <a:ea typeface="ＭＳ Ｐゴシック"/>
                  <a:cs typeface="Courier New"/>
                </a:rPr>
                <a:t>S1#</a:t>
              </a:r>
              <a:r>
                <a:rPr lang="ru-RU" sz="800" b="1" i="0" smtClean="0">
                  <a:solidFill>
                    <a:srgbClr val="000000"/>
                  </a:solidFill>
                  <a:latin typeface="Courier New"/>
                  <a:ea typeface="ＭＳ Ｐゴシック"/>
                  <a:cs typeface="Courier New"/>
                </a:rPr>
                <a:t>show running-config</a:t>
              </a:r>
              <a:r>
                <a:rPr lang="ru-RU" sz="800" b="0" i="0" smtClean="0">
                  <a:solidFill>
                    <a:srgbClr val="000000"/>
                  </a:solidFill>
                  <a:latin typeface="Courier New"/>
                  <a:ea typeface="ＭＳ Ｐゴシック"/>
                  <a:cs typeface="Courier New"/>
                </a:rPr>
                <a:t> </a:t>
              </a:r>
            </a:p>
            <a:p>
              <a:pPr algn="l">
                <a:buNone/>
              </a:pPr>
              <a:r>
                <a:rPr lang="ru-RU" sz="800" b="0" i="0" smtClean="0">
                  <a:solidFill>
                    <a:srgbClr val="000000"/>
                  </a:solidFill>
                  <a:latin typeface="Courier New"/>
                  <a:ea typeface="ＭＳ Ｐゴシック"/>
                  <a:cs typeface="Courier New"/>
                </a:rPr>
                <a:t>Building configuration...</a:t>
              </a:r>
            </a:p>
            <a:p>
              <a:pPr algn="l">
                <a:buNone/>
              </a:pPr>
              <a:r>
                <a:rPr lang="ru-RU" sz="800" b="0" i="0" smtClean="0">
                  <a:solidFill>
                    <a:srgbClr val="000000"/>
                  </a:solidFill>
                  <a:latin typeface="Courier New"/>
                  <a:ea typeface="ＭＳ Ｐゴシック"/>
                  <a:cs typeface="Courier New"/>
                </a:rPr>
                <a:t>!</a:t>
              </a:r>
            </a:p>
            <a:p>
              <a:pPr algn="l">
                <a:buNone/>
              </a:pPr>
              <a:r>
                <a:rPr lang="ru-RU" sz="800" b="0" i="0" smtClean="0">
                  <a:solidFill>
                    <a:srgbClr val="000000"/>
                  </a:solidFill>
                  <a:latin typeface="Courier New"/>
                  <a:ea typeface="ＭＳ Ｐゴシック"/>
                  <a:cs typeface="Courier New"/>
                </a:rPr>
                <a:t>&lt;output omitted&gt;</a:t>
              </a:r>
              <a:endParaRPr lang="ru-RU" sz="800" smtClean="0">
                <a:solidFill>
                  <a:schemeClr val="tx1"/>
                </a:solidFill>
              </a:endParaRPr>
            </a:p>
            <a:p>
              <a:pPr algn="l">
                <a:buNone/>
              </a:pPr>
              <a:r>
                <a:rPr lang="ru-RU" sz="800" b="0" i="0" smtClean="0">
                  <a:solidFill>
                    <a:srgbClr val="000000"/>
                  </a:solidFill>
                  <a:latin typeface="Courier New"/>
                  <a:ea typeface="ＭＳ Ｐゴシック"/>
                  <a:cs typeface="Courier New"/>
                </a:rPr>
                <a:t>service password-encryption</a:t>
              </a:r>
            </a:p>
            <a:p>
              <a:pPr algn="l">
                <a:buNone/>
              </a:pPr>
              <a:r>
                <a:rPr lang="ru-RU" sz="800" b="0" i="0" smtClean="0">
                  <a:solidFill>
                    <a:srgbClr val="000000"/>
                  </a:solidFill>
                  <a:latin typeface="Courier New"/>
                  <a:ea typeface="ＭＳ Ｐゴシック"/>
                  <a:cs typeface="Courier New"/>
                </a:rPr>
                <a:t>!</a:t>
              </a:r>
            </a:p>
            <a:p>
              <a:pPr algn="l">
                <a:buNone/>
              </a:pPr>
              <a:r>
                <a:rPr lang="ru-RU" sz="800" b="0" i="0" smtClean="0">
                  <a:solidFill>
                    <a:srgbClr val="000000"/>
                  </a:solidFill>
                  <a:latin typeface="Courier New"/>
                  <a:ea typeface="ＭＳ Ｐゴシック"/>
                  <a:cs typeface="Courier New"/>
                </a:rPr>
                <a:t>hostname S1</a:t>
              </a:r>
              <a:endParaRPr lang="ru-RU" sz="8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>
                <a:buNone/>
              </a:pPr>
              <a:r>
                <a:rPr lang="ru-RU" sz="800" b="0" i="0" smtClean="0">
                  <a:solidFill>
                    <a:srgbClr val="000000"/>
                  </a:solidFill>
                  <a:latin typeface="Courier New"/>
                  <a:ea typeface="ＭＳ Ｐゴシック"/>
                  <a:cs typeface="Courier New"/>
                </a:rPr>
                <a:t>!</a:t>
              </a:r>
            </a:p>
            <a:p>
              <a:pPr algn="l">
                <a:buNone/>
              </a:pPr>
              <a:r>
                <a:rPr lang="ru-RU" sz="800" b="0" i="0" smtClean="0">
                  <a:solidFill>
                    <a:srgbClr val="000000"/>
                  </a:solidFill>
                  <a:latin typeface="Courier New"/>
                  <a:ea typeface="ＭＳ Ｐゴシック"/>
                  <a:cs typeface="Courier New"/>
                </a:rPr>
                <a:t>Interface Vlan1</a:t>
              </a:r>
              <a:endParaRPr lang="ru-RU" sz="8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>
                <a:buNone/>
              </a:pPr>
              <a:r>
                <a:rPr lang="ru-RU" sz="800" b="0" i="0" smtClean="0">
                  <a:solidFill>
                    <a:srgbClr val="339933"/>
                  </a:solidFill>
                  <a:latin typeface="Courier New"/>
                  <a:ea typeface="ＭＳ Ｐゴシック"/>
                  <a:cs typeface="Courier New"/>
                </a:rPr>
                <a:t>ip address 192.168.10.50</a:t>
              </a:r>
            </a:p>
            <a:p>
              <a:pPr algn="l">
                <a:buNone/>
              </a:pPr>
              <a:r>
                <a:rPr lang="ru-RU" sz="800" b="0" i="0" smtClean="0">
                  <a:solidFill>
                    <a:srgbClr val="000000"/>
                  </a:solidFill>
                  <a:latin typeface="Courier New"/>
                  <a:ea typeface="ＭＳ Ｐゴシック"/>
                  <a:cs typeface="Courier New"/>
                </a:rPr>
                <a:t>!</a:t>
              </a:r>
            </a:p>
            <a:p>
              <a:pPr algn="l">
                <a:buNone/>
              </a:pPr>
              <a:r>
                <a:rPr lang="ru-RU" sz="800" b="0" i="0" smtClean="0">
                  <a:solidFill>
                    <a:srgbClr val="339933"/>
                  </a:solidFill>
                  <a:latin typeface="Courier New"/>
                  <a:ea typeface="ＭＳ Ｐゴシック"/>
                  <a:cs typeface="Courier New"/>
                </a:rPr>
                <a:t>ip default-gateway 192.168.10.1</a:t>
              </a:r>
            </a:p>
            <a:p>
              <a:pPr algn="l">
                <a:buNone/>
              </a:pPr>
              <a:r>
                <a:rPr lang="ru-RU" sz="800" b="0" i="0" smtClean="0">
                  <a:solidFill>
                    <a:srgbClr val="000000"/>
                  </a:solidFill>
                  <a:latin typeface="Courier New"/>
                  <a:ea typeface="ＭＳ Ｐゴシック"/>
                  <a:cs typeface="Courier New"/>
                </a:rPr>
                <a:t>&lt;output omitted&gt;</a:t>
              </a:r>
              <a:endParaRPr lang="ru-RU" sz="800" smtClean="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>
                <a:buNone/>
              </a:pPr>
              <a:endParaRPr lang="ru-RU" sz="800">
                <a:solidFill>
                  <a:srgbClr val="339933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5485" name="TextBox 14"/>
            <p:cNvSpPr txBox="1">
              <a:spLocks noChangeArrowheads="1"/>
            </p:cNvSpPr>
            <p:nvPr/>
          </p:nvSpPr>
          <p:spPr bwMode="auto">
            <a:xfrm>
              <a:off x="1954310" y="3774413"/>
              <a:ext cx="361334" cy="230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0000"/>
                </a:lnSpc>
                <a:buNone/>
              </a:pPr>
              <a:r>
                <a:rPr lang="ru-RU" sz="1000" b="1" i="0" smtClean="0">
                  <a:solidFill>
                    <a:srgbClr val="FFFFFF"/>
                  </a:solidFill>
                  <a:latin typeface="Arial"/>
                  <a:ea typeface="ＭＳ Ｐゴシック"/>
                  <a:cs typeface="ＭＳ Ｐゴシック"/>
                </a:rPr>
                <a:t>S1</a:t>
              </a:r>
              <a:endParaRPr lang="ru-RU" sz="1000" b="1" i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05486" name="TextBox 15"/>
            <p:cNvSpPr txBox="1">
              <a:spLocks noChangeArrowheads="1"/>
            </p:cNvSpPr>
            <p:nvPr/>
          </p:nvSpPr>
          <p:spPr bwMode="auto">
            <a:xfrm>
              <a:off x="5438854" y="3711218"/>
              <a:ext cx="361334" cy="230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0000"/>
                </a:lnSpc>
                <a:buNone/>
              </a:pPr>
              <a:r>
                <a:rPr lang="ru-RU" sz="1000" b="1" i="0" smtClean="0">
                  <a:solidFill>
                    <a:srgbClr val="FFFFFF"/>
                  </a:solidFill>
                  <a:latin typeface="Arial"/>
                  <a:ea typeface="ＭＳ Ｐゴシック"/>
                  <a:cs typeface="ＭＳ Ｐゴシック"/>
                </a:rPr>
                <a:t>S2</a:t>
              </a:r>
              <a:endParaRPr lang="ru-RU" sz="1000" b="1" i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05487" name="Rectangle 16"/>
            <p:cNvSpPr>
              <a:spLocks noChangeArrowheads="1"/>
            </p:cNvSpPr>
            <p:nvPr/>
          </p:nvSpPr>
          <p:spPr bwMode="auto">
            <a:xfrm>
              <a:off x="2214525" y="3902681"/>
              <a:ext cx="403902" cy="244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buNone/>
              </a:pPr>
              <a:r>
                <a:rPr lang="ru-RU" sz="1100" b="0" i="0" smtClean="0">
                  <a:solidFill>
                    <a:schemeClr val="tx1"/>
                  </a:solidFill>
                  <a:latin typeface="Arial"/>
                  <a:ea typeface="ＭＳ Ｐゴシック"/>
                  <a:cs typeface="ＭＳ Ｐゴシック"/>
                </a:rPr>
                <a:t>.50</a:t>
              </a:r>
              <a:endParaRPr lang="ru-RU" sz="11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05488" name="TextBox 17"/>
            <p:cNvSpPr txBox="1">
              <a:spLocks noChangeArrowheads="1"/>
            </p:cNvSpPr>
            <p:nvPr/>
          </p:nvSpPr>
          <p:spPr bwMode="auto">
            <a:xfrm>
              <a:off x="1430513" y="4509120"/>
              <a:ext cx="4547148" cy="76004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0000"/>
                </a:lnSpc>
                <a:buNone/>
              </a:pPr>
              <a:r>
                <a:rPr lang="ru-RU" sz="1200" b="0" i="0" smtClean="0">
                  <a:solidFill>
                    <a:schemeClr val="tx1"/>
                  </a:solidFill>
                  <a:latin typeface="Arial"/>
                  <a:ea typeface="ＭＳ Ｐゴシック"/>
                  <a:cs typeface="ＭＳ Ｐゴシック"/>
                </a:rPr>
                <a:t>Если на шлюзе по умолчанию не настроен S1, пакеты отклика от S1 не достигают администратора по адресу 192.168.11.10. Следовательно, администратор не сможет осуществлять удалённое управление устройством.</a:t>
              </a:r>
              <a:endParaRPr lang="ru-RU" sz="12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5608682" y="3098163"/>
              <a:ext cx="2814476" cy="836346"/>
            </a:xfrm>
            <a:prstGeom prst="triangle">
              <a:avLst>
                <a:gd name="adj" fmla="val 45088"/>
              </a:avLst>
            </a:prstGeom>
            <a:solidFill>
              <a:schemeClr val="bg1">
                <a:lumMod val="8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ru-RU"/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Заключение</a:t>
            </a:r>
            <a:endParaRPr lang="ru-RU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0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В этой главе вы узнали о том, что: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0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сетевой уровень, или третий уровень OSI, предоставляет службы, позволяющие конечным устройствам обмениваться данными по сети;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0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сетевой уровень использует четыре базовых процесса: IP-адресацию для оконечных устройств, инкапсуляцию, маршрутизацию и декапсуляцию;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0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в сети Интернет преимущественно используется протокол IPv4, который по-прежнему является наиболее распространённым протоколом сетевого уровня;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0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пакет IPv4 содержит IP-заголовок и полезную нагрузку;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0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упрощённый заголовок IPv6 предоставляет ряд преимуществ по сравнению с IPv4, включая более эффективную маршрутизацию, упрощённые заголовки расширения и обработку каждого отдельного потока.</a:t>
            </a:r>
            <a:endParaRPr lang="ru-RU" sz="2000" b="0" i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6290792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Заключение</a:t>
            </a:r>
            <a:endParaRPr lang="ru-RU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2725" y="1277938"/>
            <a:ext cx="8734425" cy="5086350"/>
          </a:xfrm>
        </p:spPr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В этой главе вы узнали о том, что: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помимо иерархической адресации, сетевой уровень также отвечает за маршрутизацию;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узлам требуется локальная таблица маршрутизации, чтобы пакеты направлялись в нужную сеть назначения; </a:t>
            </a:r>
            <a:endParaRPr lang="ru-RU" sz="2200" dirty="0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локальный маршрут по умолчанию — это маршрут к шлюзу по умолчанию;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шлюз по умолчанию — это IP-адрес интерфейса маршрутизатора, подключённого к локальной сети;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когда маршрутизатор, такой как шлюз по умолчанию, получает пакет, он изучает IP-адрес назначения для определения сети назначения. </a:t>
            </a:r>
            <a:endParaRPr lang="ru-RU" sz="2200" b="0" i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8799756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Заключение</a:t>
            </a:r>
            <a:endParaRPr lang="ru-RU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2725" y="1303338"/>
            <a:ext cx="8734425" cy="5086350"/>
          </a:xfrm>
        </p:spPr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1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В этой главе вы узнали о том, что: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1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в таблице маршрутизации маршрутизатора хранится информация о маршрутах с прямым соединением, а также об удалённых маршрутах; если в таблице маршрутизации есть запись сети назначения, маршрутизатор выполняет отправку пакета; если же подобная запись отсутствует, то маршрутизатор может направить этот пакет по собственному стандартному маршруту, если он имеется, или отбросит его;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1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записи таблиц маршрутизации можно настроить вручную на каждом маршрутизаторе, чтобы обеспечить статическую маршрутизацию; маршрутизаторы также могут динамически обмениваться между собой данными о маршрутах с помощью протокола маршрутизации;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1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чтобы маршрутизаторы были доступны, необходимо настроить параметры их интерфейса.</a:t>
            </a: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64813821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ru-RU"/>
          </a:p>
        </p:txBody>
      </p:sp>
      <p:pic>
        <p:nvPicPr>
          <p:cNvPr id="109570" name="Picture 3" descr="CNA_largo-onwhit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727339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Протоколы сетевого уровня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 в процессе обмена данными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27" y="1462688"/>
            <a:ext cx="7840169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038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727339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Протоколы сетевого уровня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 в процессе обмена данными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16" y="1673425"/>
            <a:ext cx="7631410" cy="49545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3023" y="3926542"/>
            <a:ext cx="19480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Сегменты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4224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727339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Протоколы сетевого уровня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уровень в процессе обмена данными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3023" y="3926542"/>
            <a:ext cx="19480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Сегменты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19" y="1755942"/>
            <a:ext cx="7491365" cy="490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455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17228</TotalTime>
  <Pages>28</Pages>
  <Words>2674</Words>
  <Application>Microsoft Office PowerPoint</Application>
  <PresentationFormat>Экран (4:3)</PresentationFormat>
  <Paragraphs>716</Paragraphs>
  <Slides>64</Slides>
  <Notes>63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64</vt:i4>
      </vt:variant>
    </vt:vector>
  </HeadingPairs>
  <TitlesOfParts>
    <vt:vector size="71" baseType="lpstr">
      <vt:lpstr>ＭＳ Ｐゴシック</vt:lpstr>
      <vt:lpstr>Arial</vt:lpstr>
      <vt:lpstr>CiscoSansTTLight</vt:lpstr>
      <vt:lpstr>Courier New</vt:lpstr>
      <vt:lpstr>Wingdings</vt:lpstr>
      <vt:lpstr>PPT-TMPLT-WHT_C</vt:lpstr>
      <vt:lpstr>NetAcad-4F_PPT-WHT_060408</vt:lpstr>
      <vt:lpstr>Глава 6. Сетевой уровень</vt:lpstr>
      <vt:lpstr>Сетевой уровень Сетевой уровень</vt:lpstr>
      <vt:lpstr>Сетевой уровень Сетевой уровень</vt:lpstr>
      <vt:lpstr>Сетевой уровень в процессе обмена данными Сетевой уровень</vt:lpstr>
      <vt:lpstr>Сетевой уровень в процессе обмена данными Сетевой уровень</vt:lpstr>
      <vt:lpstr>Протоколы сетевого уровня Сетевой уровень в процессе обмена данными</vt:lpstr>
      <vt:lpstr>Протоколы сетевого уровня Сетевой уровень в процессе обмена данными</vt:lpstr>
      <vt:lpstr>Протоколы сетевого уровня Сетевой уровень в процессе обмена данными</vt:lpstr>
      <vt:lpstr>Протоколы сетевого уровня Сетевой уровень в процессе обмена данными</vt:lpstr>
      <vt:lpstr>Протоколы сетевого уровня Сетевой уровень в процессе обмена данными</vt:lpstr>
      <vt:lpstr>Протоколы сетевого уровня Сетевой уровень в процессе обмена данными</vt:lpstr>
      <vt:lpstr>Протоколы сетевого уровня Сетевой уровень в процессе обмена данными</vt:lpstr>
      <vt:lpstr>Сетевой уровень в процессе обмена данными Протоколы сетевого уровня</vt:lpstr>
      <vt:lpstr>Характеристики протокола IP Характеристики IP-сети</vt:lpstr>
      <vt:lpstr>Характеристики протокола IP Характеристики IP-сети</vt:lpstr>
      <vt:lpstr>Характеристики протокола IP IP-сеть: без установления соединения</vt:lpstr>
      <vt:lpstr>Характеристики протокола IP IP-сеть: без установления соединения</vt:lpstr>
      <vt:lpstr>Характеристики протокола IP IP-сеть: попытка доставки без гарантированного результата</vt:lpstr>
      <vt:lpstr>Характеристики протокола IP IP-сеть: независимость от среды</vt:lpstr>
      <vt:lpstr>Пакет IPv4 Инкапсуляция в IP-сети</vt:lpstr>
      <vt:lpstr>Пакет IPv4 Заголовок пакета IPv4</vt:lpstr>
      <vt:lpstr>Пакет IPv4 Поля заголовков IPv4</vt:lpstr>
      <vt:lpstr>Пакет IPv4 Примеры заголовков IPv4</vt:lpstr>
      <vt:lpstr>Сетевой уровень в процессе обмена данными Ограничения IPv4</vt:lpstr>
      <vt:lpstr>Сетевой уровень в процессе обмена данными Краткое описание IPv6</vt:lpstr>
      <vt:lpstr>Сетевой уровень в процессе обмена данными Краткое описание IPv6</vt:lpstr>
      <vt:lpstr>Пакет IPv6 Инкапсуляция IPv6</vt:lpstr>
      <vt:lpstr>Пакет IPv6 Заголовок пакета IPv6</vt:lpstr>
      <vt:lpstr>Пакет IPv6 Пример заголовка IPv6</vt:lpstr>
      <vt:lpstr>Таблицы маршрутизации узлов Решение о перенаправлении пакета узла</vt:lpstr>
      <vt:lpstr>Таблицы маршрутизации узлов Решение о перенаправлении пакета узла</vt:lpstr>
      <vt:lpstr>Таблицы маршрутизации узлов Шлюз по умолчанию</vt:lpstr>
      <vt:lpstr>Таблицы маршрутизации узлов Таблица маршрутизации узлов IPv4</vt:lpstr>
      <vt:lpstr>Таблицы маршрутизации узлов Пример таблицы маршрутизации узла IPv4</vt:lpstr>
      <vt:lpstr>Таблицы маршрутизации узлов Пример таблицы маршрутизации узла IPv4</vt:lpstr>
      <vt:lpstr>Таблицы маршрутизации маршрутизатора Решение о перенаправлении пакета маршрутизатора</vt:lpstr>
      <vt:lpstr>Таблицы маршрутизации маршрутизатора Решение о перенаправлении пакета маршрутизатора</vt:lpstr>
      <vt:lpstr>Таблицы маршрутизации маршрутизатора Таблица маршрутизации маршрутизатора IPv4</vt:lpstr>
      <vt:lpstr>Таблицы маршрутизации маршрутизатора Записи таблицы маршрутизации для прямых соединений</vt:lpstr>
      <vt:lpstr>Таблицы маршрутизации маршрутизатора Записи таблицы маршрутизации удалённой сети</vt:lpstr>
      <vt:lpstr>Таблицы маршрутизации маршрутизатора Адрес следующего перехода</vt:lpstr>
      <vt:lpstr>Маршрутизаторы Устройство маршрутизатора</vt:lpstr>
      <vt:lpstr>Устройство маршрутизатора Маршрутизатор — это компьютер</vt:lpstr>
      <vt:lpstr>Устройство маршрутизатора ЦП и ОС маршрутизатора</vt:lpstr>
      <vt:lpstr>Устройство маршрутизатора Память маршрутизатора</vt:lpstr>
      <vt:lpstr>Устройство маршрутизатора Внутреннее устройство маршрутизатора</vt:lpstr>
      <vt:lpstr>Устройство маршрутизатора Системная плата маршрутизатора</vt:lpstr>
      <vt:lpstr>Устройство маршрутизатора Подключение к маршрутизатору</vt:lpstr>
      <vt:lpstr>Устройство маршрутизатора Интерфейсы сети LAN и WAN</vt:lpstr>
      <vt:lpstr>Загрузка маршрутизатора Cisco IOS</vt:lpstr>
      <vt:lpstr>Загрузка маршрутизатора Файлы Bootset</vt:lpstr>
      <vt:lpstr>Загрузка маршрутизатора Процесс загрузки маршрутизатора</vt:lpstr>
      <vt:lpstr>Загрузка маршрутизатора Вывод команды «show version»</vt:lpstr>
      <vt:lpstr> Сетевой уровень Настройка маршрутизатора Cisco</vt:lpstr>
      <vt:lpstr> Настройка начальных параметров Этапы конфигурации маршрутизатора</vt:lpstr>
      <vt:lpstr> Настройка интерфейсов Настройка интерфейсов сети LAN</vt:lpstr>
      <vt:lpstr> Настройка интерфейсов Проверка конфигурации интерфейса</vt:lpstr>
      <vt:lpstr> Настройка маршрутизатора Cisco Настройка шлюза по умолчанию</vt:lpstr>
      <vt:lpstr> Настройка шлюза по умолчанию Шлюз по умолчанию на узле</vt:lpstr>
      <vt:lpstr> Настройка шлюза по умолчанию Шлюз по умолчанию на коммутаторе</vt:lpstr>
      <vt:lpstr>Сетевой уровень Заключение</vt:lpstr>
      <vt:lpstr>Сетевой уровень Заключение</vt:lpstr>
      <vt:lpstr>Сетевой уровень 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Игорь</cp:lastModifiedBy>
  <cp:revision>754</cp:revision>
  <cp:lastPrinted>1999-01-27T00:54:54Z</cp:lastPrinted>
  <dcterms:created xsi:type="dcterms:W3CDTF">2006-10-23T15:07:30Z</dcterms:created>
  <dcterms:modified xsi:type="dcterms:W3CDTF">2018-11-21T04:34:55Z</dcterms:modified>
</cp:coreProperties>
</file>